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4"/>
    <p:sldMasterId id="2147483660" r:id="rId5"/>
    <p:sldMasterId id="2147483648" r:id="rId6"/>
    <p:sldMasterId id="2147483674" r:id="rId7"/>
  </p:sldMasterIdLst>
  <p:notesMasterIdLst>
    <p:notesMasterId r:id="rId41"/>
  </p:notesMasterIdLst>
  <p:handoutMasterIdLst>
    <p:handoutMasterId r:id="rId42"/>
  </p:handoutMasterIdLst>
  <p:sldIdLst>
    <p:sldId id="256" r:id="rId8"/>
    <p:sldId id="288" r:id="rId9"/>
    <p:sldId id="257" r:id="rId10"/>
    <p:sldId id="259" r:id="rId11"/>
    <p:sldId id="260" r:id="rId12"/>
    <p:sldId id="261" r:id="rId13"/>
    <p:sldId id="262" r:id="rId14"/>
    <p:sldId id="298" r:id="rId15"/>
    <p:sldId id="263" r:id="rId16"/>
    <p:sldId id="284" r:id="rId17"/>
    <p:sldId id="285" r:id="rId18"/>
    <p:sldId id="266" r:id="rId19"/>
    <p:sldId id="264" r:id="rId20"/>
    <p:sldId id="267" r:id="rId21"/>
    <p:sldId id="286" r:id="rId22"/>
    <p:sldId id="289" r:id="rId23"/>
    <p:sldId id="268" r:id="rId24"/>
    <p:sldId id="269" r:id="rId25"/>
    <p:sldId id="287" r:id="rId26"/>
    <p:sldId id="290" r:id="rId27"/>
    <p:sldId id="291" r:id="rId28"/>
    <p:sldId id="299" r:id="rId29"/>
    <p:sldId id="301" r:id="rId30"/>
    <p:sldId id="274" r:id="rId31"/>
    <p:sldId id="275" r:id="rId32"/>
    <p:sldId id="276" r:id="rId33"/>
    <p:sldId id="277" r:id="rId34"/>
    <p:sldId id="278" r:id="rId35"/>
    <p:sldId id="279" r:id="rId36"/>
    <p:sldId id="280" r:id="rId37"/>
    <p:sldId id="281" r:id="rId38"/>
    <p:sldId id="282" r:id="rId39"/>
    <p:sldId id="283" r:id="rId4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all, Melissa (OMH)" initials="BM(" lastIdx="23" clrIdx="0">
    <p:extLst>
      <p:ext uri="{19B8F6BF-5375-455C-9EA6-DF929625EA0E}">
        <p15:presenceInfo xmlns:p15="http://schemas.microsoft.com/office/powerpoint/2012/main" userId="S::Melissa.Beall@omh.ny.gov::809211cf-0e9a-44e9-99fe-36752a366dcf" providerId="AD"/>
      </p:ext>
    </p:extLst>
  </p:cmAuthor>
  <p:cmAuthor id="2" name="Gottehrer, Tom G (OMH)" initials="GTG(" lastIdx="16" clrIdx="1">
    <p:extLst>
      <p:ext uri="{19B8F6BF-5375-455C-9EA6-DF929625EA0E}">
        <p15:presenceInfo xmlns:p15="http://schemas.microsoft.com/office/powerpoint/2012/main" userId="S::Tom.Gottehrer@omh.ny.gov::884d06fa-b486-49f7-9a16-647c9dd031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6569"/>
    <a:srgbClr val="553278"/>
    <a:srgbClr val="878CB4"/>
    <a:srgbClr val="002D73"/>
    <a:srgbClr val="007681"/>
    <a:srgbClr val="1F3261"/>
    <a:srgbClr val="4589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DE6FD6-654E-4DCB-90E8-61051E59874A}" v="2" dt="2024-04-15T13:44:37.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75" autoAdjust="0"/>
    <p:restoredTop sz="77696" autoAdjust="0"/>
  </p:normalViewPr>
  <p:slideViewPr>
    <p:cSldViewPr>
      <p:cViewPr varScale="1">
        <p:scale>
          <a:sx n="112" d="100"/>
          <a:sy n="112" d="100"/>
        </p:scale>
        <p:origin x="1104" y="7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4" d="100"/>
          <a:sy n="84" d="100"/>
        </p:scale>
        <p:origin x="382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commentAuthors" Target="commentAuthors.xml"/><Relationship Id="rId48"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5B39F9-1957-4B66-8158-E954784F1EA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F96D81D5-7EC0-49F9-B66F-FD0C33C29941}">
      <dgm:prSet phldrT="[Text]"/>
      <dgm:spPr>
        <a:xfrm>
          <a:off x="2370162" y="1078"/>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Care Coord.</a:t>
          </a:r>
        </a:p>
      </dgm:t>
    </dgm:pt>
    <dgm:pt modelId="{88CD625E-0C80-4BB5-9D53-8C3CCD03F978}" type="parTrans" cxnId="{DD71015A-4805-4F8A-9036-17FCF1E70C08}">
      <dgm:prSet/>
      <dgm:spPr/>
      <dgm:t>
        <a:bodyPr/>
        <a:lstStyle/>
        <a:p>
          <a:endParaRPr lang="en-US"/>
        </a:p>
      </dgm:t>
    </dgm:pt>
    <dgm:pt modelId="{B7C4B92E-C4EE-4820-95E6-145D5F3189BA}" type="sibTrans" cxnId="{DD71015A-4805-4F8A-9036-17FCF1E70C08}">
      <dgm:prSet/>
      <dgm:spPr>
        <a:xfrm rot="1566393">
          <a:off x="3142471" y="492836"/>
          <a:ext cx="199831"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DFD5A452-D9B3-48D8-AE96-34A907970CA2}">
      <dgm:prSet phldrT="[Text]"/>
      <dgm:spPr>
        <a:xfrm>
          <a:off x="3378694" y="495296"/>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Medical/Health</a:t>
          </a:r>
        </a:p>
      </dgm:t>
    </dgm:pt>
    <dgm:pt modelId="{FC885E0E-B9B9-48D3-959E-A8E7AE496E9A}" type="parTrans" cxnId="{A39CD8A1-07AE-4615-9343-1A3DC265D93D}">
      <dgm:prSet/>
      <dgm:spPr/>
      <dgm:t>
        <a:bodyPr/>
        <a:lstStyle/>
        <a:p>
          <a:endParaRPr lang="en-US"/>
        </a:p>
      </dgm:t>
    </dgm:pt>
    <dgm:pt modelId="{807CDADC-0D63-44DF-AFB2-B4824D1C7581}" type="sibTrans" cxnId="{A39CD8A1-07AE-4615-9343-1A3DC265D93D}">
      <dgm:prSet/>
      <dgm:spPr>
        <a:xfrm rot="4622706">
          <a:off x="3778325" y="1278489"/>
          <a:ext cx="19344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B8D7EA3D-360E-48B0-96BE-C38A9DF981D1}">
      <dgm:prSet phldrT="[Text]"/>
      <dgm:spPr>
        <a:xfrm>
          <a:off x="3627776" y="1578077"/>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Benefits/Insur</a:t>
          </a:r>
        </a:p>
      </dgm:t>
    </dgm:pt>
    <dgm:pt modelId="{0B745936-0C13-47F3-A50F-383545D20109}" type="parTrans" cxnId="{C7A47431-99E2-4D55-ADA9-A2D8DC83717F}">
      <dgm:prSet/>
      <dgm:spPr/>
      <dgm:t>
        <a:bodyPr/>
        <a:lstStyle/>
        <a:p>
          <a:endParaRPr lang="en-US"/>
        </a:p>
      </dgm:t>
    </dgm:pt>
    <dgm:pt modelId="{F86DAC03-A9CF-4965-9C7C-3AA14BDA381A}" type="sibTrans" cxnId="{C7A47431-99E2-4D55-ADA9-A2D8DC83717F}">
      <dgm:prSet/>
      <dgm:spPr>
        <a:xfrm rot="7714286">
          <a:off x="3556417" y="2258421"/>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EC1C2702-45EE-4307-89C4-27F831D3CDC1}">
      <dgm:prSet phldrT="[Text]"/>
      <dgm:spPr>
        <a:xfrm>
          <a:off x="2929853" y="2453245"/>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Calibri" panose="020F0502020204030204"/>
              <a:ea typeface="+mn-ea"/>
              <a:cs typeface="+mn-cs"/>
            </a:rPr>
            <a:t>Ed/Work/ Vocational Supports</a:t>
          </a:r>
        </a:p>
      </dgm:t>
    </dgm:pt>
    <dgm:pt modelId="{2EE36CA2-336E-4719-AE9B-34081FFD5B21}" type="parTrans" cxnId="{0485CB8A-2F41-4E58-8FB2-E5911E43A512}">
      <dgm:prSet/>
      <dgm:spPr/>
      <dgm:t>
        <a:bodyPr/>
        <a:lstStyle/>
        <a:p>
          <a:endParaRPr lang="en-US"/>
        </a:p>
      </dgm:t>
    </dgm:pt>
    <dgm:pt modelId="{CBEE6C83-6F05-40B9-9107-639B8960E956}" type="sibTrans" cxnId="{0485CB8A-2F41-4E58-8FB2-E5911E43A512}">
      <dgm:prSet/>
      <dgm:spPr>
        <a:xfrm rot="10800000">
          <a:off x="2649873" y="2700383"/>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B39375F2-301B-45E0-AF58-0BFAE51A52BF}">
      <dgm:prSet phldrT="[Text]"/>
      <dgm:spPr>
        <a:xfrm>
          <a:off x="1810471" y="2453245"/>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Med Mngmnt.</a:t>
          </a:r>
        </a:p>
      </dgm:t>
    </dgm:pt>
    <dgm:pt modelId="{BF4C35D5-F4A8-4632-B313-13CD96A7E10B}" type="parTrans" cxnId="{405CB02E-AAB0-40A2-8F59-3EFF5A3B354A}">
      <dgm:prSet/>
      <dgm:spPr/>
      <dgm:t>
        <a:bodyPr/>
        <a:lstStyle/>
        <a:p>
          <a:endParaRPr lang="en-US"/>
        </a:p>
      </dgm:t>
    </dgm:pt>
    <dgm:pt modelId="{6D8108DA-37B6-4DAC-8609-408C1A33CBFF}" type="sibTrans" cxnId="{405CB02E-AAB0-40A2-8F59-3EFF5A3B354A}">
      <dgm:prSet/>
      <dgm:spPr>
        <a:xfrm rot="13885714">
          <a:off x="1739112" y="2267177"/>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7E821C7D-97A9-48EB-81D7-25D2631E4049}">
      <dgm:prSet/>
      <dgm:spPr>
        <a:xfrm>
          <a:off x="1112547" y="1578077"/>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Calibri" panose="020F0502020204030204"/>
              <a:ea typeface="+mn-ea"/>
              <a:cs typeface="+mn-cs"/>
            </a:rPr>
            <a:t>Housing</a:t>
          </a:r>
        </a:p>
      </dgm:t>
    </dgm:pt>
    <dgm:pt modelId="{D626D67E-8FAC-43C4-A9E8-A29295275D8B}" type="parTrans" cxnId="{EBC931D7-9F2C-444C-AF3F-662593EA9DCD}">
      <dgm:prSet/>
      <dgm:spPr/>
      <dgm:t>
        <a:bodyPr/>
        <a:lstStyle/>
        <a:p>
          <a:endParaRPr lang="en-US"/>
        </a:p>
      </dgm:t>
    </dgm:pt>
    <dgm:pt modelId="{139B15A7-15B0-4656-A778-2C1487BCC236}" type="sibTrans" cxnId="{EBC931D7-9F2C-444C-AF3F-662593EA9DCD}">
      <dgm:prSet/>
      <dgm:spPr>
        <a:xfrm rot="16971429">
          <a:off x="1509956" y="1285015"/>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AC0F0B04-839B-4236-9EEA-717AA28956BF}">
      <dgm:prSet/>
      <dgm:spPr>
        <a:xfrm>
          <a:off x="1361633" y="486760"/>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Calibri" panose="020F0502020204030204"/>
              <a:ea typeface="+mn-ea"/>
              <a:cs typeface="+mn-cs"/>
            </a:rPr>
            <a:t>Non-Traditional/Natural Supports</a:t>
          </a:r>
        </a:p>
      </dgm:t>
    </dgm:pt>
    <dgm:pt modelId="{B3BC6A9B-8A17-4AC7-9810-A8732B6DA8AF}" type="parTrans" cxnId="{A4F20E40-0679-49AE-B094-D32D5DD123C9}">
      <dgm:prSet/>
      <dgm:spPr/>
      <dgm:t>
        <a:bodyPr/>
        <a:lstStyle/>
        <a:p>
          <a:endParaRPr lang="en-US"/>
        </a:p>
      </dgm:t>
    </dgm:pt>
    <dgm:pt modelId="{701907EC-1A8A-427A-B5A6-D0D098178A05}" type="sibTrans" cxnId="{A4F20E40-0679-49AE-B094-D32D5DD123C9}">
      <dgm:prSet/>
      <dgm:spPr>
        <a:xfrm rot="20057143">
          <a:off x="2134964" y="493486"/>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gm:spPr>
      <dgm:t>
        <a:bodyPr/>
        <a:lstStyle/>
        <a:p>
          <a:pPr>
            <a:buNone/>
          </a:pPr>
          <a:endParaRPr lang="en-US">
            <a:solidFill>
              <a:sysClr val="window" lastClr="FFFFFF"/>
            </a:solidFill>
            <a:latin typeface="Calibri" panose="020F0502020204030204"/>
            <a:ea typeface="+mn-ea"/>
            <a:cs typeface="+mn-cs"/>
          </a:endParaRPr>
        </a:p>
      </dgm:t>
    </dgm:pt>
    <dgm:pt modelId="{C308122D-5FF0-4F6A-8215-B43205A662BC}" type="pres">
      <dgm:prSet presAssocID="{C65B39F9-1957-4B66-8158-E954784F1EA6}" presName="cycle" presStyleCnt="0">
        <dgm:presLayoutVars>
          <dgm:dir/>
          <dgm:resizeHandles val="exact"/>
        </dgm:presLayoutVars>
      </dgm:prSet>
      <dgm:spPr/>
    </dgm:pt>
    <dgm:pt modelId="{265ADAB8-9407-46DB-BA56-521B4334BDCF}" type="pres">
      <dgm:prSet presAssocID="{F96D81D5-7EC0-49F9-B66F-FD0C33C29941}" presName="node" presStyleLbl="node1" presStyleIdx="0" presStyleCnt="7" custScaleX="102135" custScaleY="100289">
        <dgm:presLayoutVars>
          <dgm:bulletEnabled val="1"/>
        </dgm:presLayoutVars>
      </dgm:prSet>
      <dgm:spPr/>
    </dgm:pt>
    <dgm:pt modelId="{7440165F-9EDF-417E-8D96-035A2B18FFEB}" type="pres">
      <dgm:prSet presAssocID="{B7C4B92E-C4EE-4820-95E6-145D5F3189BA}" presName="sibTrans" presStyleLbl="sibTrans2D1" presStyleIdx="0" presStyleCnt="7"/>
      <dgm:spPr/>
    </dgm:pt>
    <dgm:pt modelId="{68DF3AC1-9DCB-406B-A0FE-84ED9A38A538}" type="pres">
      <dgm:prSet presAssocID="{B7C4B92E-C4EE-4820-95E6-145D5F3189BA}" presName="connectorText" presStyleLbl="sibTrans2D1" presStyleIdx="0" presStyleCnt="7"/>
      <dgm:spPr/>
    </dgm:pt>
    <dgm:pt modelId="{B30227A6-4FEB-48A1-9307-0E72AB2894FE}" type="pres">
      <dgm:prSet presAssocID="{DFD5A452-D9B3-48D8-AE96-34A907970CA2}" presName="node" presStyleLbl="node1" presStyleIdx="1" presStyleCnt="7" custScaleY="104104" custRadScaleRad="99589" custRadScaleInc="1158">
        <dgm:presLayoutVars>
          <dgm:bulletEnabled val="1"/>
        </dgm:presLayoutVars>
      </dgm:prSet>
      <dgm:spPr/>
    </dgm:pt>
    <dgm:pt modelId="{C3B04BA7-6E17-49B1-963B-5695AE7B8FD9}" type="pres">
      <dgm:prSet presAssocID="{807CDADC-0D63-44DF-AFB2-B4824D1C7581}" presName="sibTrans" presStyleLbl="sibTrans2D1" presStyleIdx="1" presStyleCnt="7"/>
      <dgm:spPr/>
    </dgm:pt>
    <dgm:pt modelId="{396016CE-7B07-48B5-A892-FEB35A94F2DB}" type="pres">
      <dgm:prSet presAssocID="{807CDADC-0D63-44DF-AFB2-B4824D1C7581}" presName="connectorText" presStyleLbl="sibTrans2D1" presStyleIdx="1" presStyleCnt="7"/>
      <dgm:spPr/>
    </dgm:pt>
    <dgm:pt modelId="{9B13B3FF-F7DC-4BB5-A3B4-07E67020331C}" type="pres">
      <dgm:prSet presAssocID="{B8D7EA3D-360E-48B0-96BE-C38A9DF981D1}" presName="node" presStyleLbl="node1" presStyleIdx="2" presStyleCnt="7" custRadScaleRad="95851" custRadScaleInc="-4938">
        <dgm:presLayoutVars>
          <dgm:bulletEnabled val="1"/>
        </dgm:presLayoutVars>
      </dgm:prSet>
      <dgm:spPr/>
    </dgm:pt>
    <dgm:pt modelId="{E1F564B8-E7DD-481A-B234-B04D1F606116}" type="pres">
      <dgm:prSet presAssocID="{F86DAC03-A9CF-4965-9C7C-3AA14BDA381A}" presName="sibTrans" presStyleLbl="sibTrans2D1" presStyleIdx="2" presStyleCnt="7"/>
      <dgm:spPr/>
    </dgm:pt>
    <dgm:pt modelId="{9A0C6F3E-33B5-4E18-996D-66431C12C39C}" type="pres">
      <dgm:prSet presAssocID="{F86DAC03-A9CF-4965-9C7C-3AA14BDA381A}" presName="connectorText" presStyleLbl="sibTrans2D1" presStyleIdx="2" presStyleCnt="7"/>
      <dgm:spPr/>
    </dgm:pt>
    <dgm:pt modelId="{E54DB0F5-9EBB-41C8-B2F4-18BCC6504F37}" type="pres">
      <dgm:prSet presAssocID="{EC1C2702-45EE-4307-89C4-27F831D3CDC1}" presName="node" presStyleLbl="node1" presStyleIdx="3" presStyleCnt="7">
        <dgm:presLayoutVars>
          <dgm:bulletEnabled val="1"/>
        </dgm:presLayoutVars>
      </dgm:prSet>
      <dgm:spPr/>
    </dgm:pt>
    <dgm:pt modelId="{52A3AD7A-9DBC-4A3E-A342-4A925FEB176D}" type="pres">
      <dgm:prSet presAssocID="{CBEE6C83-6F05-40B9-9107-639B8960E956}" presName="sibTrans" presStyleLbl="sibTrans2D1" presStyleIdx="3" presStyleCnt="7" custLinFactNeighborX="-2758" custLinFactNeighborY="33265"/>
      <dgm:spPr/>
    </dgm:pt>
    <dgm:pt modelId="{3F477F7D-B421-4348-AFBE-D830623BCA7D}" type="pres">
      <dgm:prSet presAssocID="{CBEE6C83-6F05-40B9-9107-639B8960E956}" presName="connectorText" presStyleLbl="sibTrans2D1" presStyleIdx="3" presStyleCnt="7"/>
      <dgm:spPr/>
    </dgm:pt>
    <dgm:pt modelId="{48F54729-746C-4042-B335-F02F788DB2CC}" type="pres">
      <dgm:prSet presAssocID="{B39375F2-301B-45E0-AF58-0BFAE51A52BF}" presName="node" presStyleLbl="node1" presStyleIdx="4" presStyleCnt="7">
        <dgm:presLayoutVars>
          <dgm:bulletEnabled val="1"/>
        </dgm:presLayoutVars>
      </dgm:prSet>
      <dgm:spPr/>
    </dgm:pt>
    <dgm:pt modelId="{E0D75245-1FC5-4558-A6AC-72A8071BBF31}" type="pres">
      <dgm:prSet presAssocID="{6D8108DA-37B6-4DAC-8609-408C1A33CBFF}" presName="sibTrans" presStyleLbl="sibTrans2D1" presStyleIdx="4" presStyleCnt="7"/>
      <dgm:spPr/>
    </dgm:pt>
    <dgm:pt modelId="{D6AEF146-BA12-4615-98DD-9602392DFF65}" type="pres">
      <dgm:prSet presAssocID="{6D8108DA-37B6-4DAC-8609-408C1A33CBFF}" presName="connectorText" presStyleLbl="sibTrans2D1" presStyleIdx="4" presStyleCnt="7"/>
      <dgm:spPr/>
    </dgm:pt>
    <dgm:pt modelId="{A06389C1-ABB1-471B-BB80-4E6A59B5E5C8}" type="pres">
      <dgm:prSet presAssocID="{7E821C7D-97A9-48EB-81D7-25D2631E4049}" presName="node" presStyleLbl="node1" presStyleIdx="5" presStyleCnt="7">
        <dgm:presLayoutVars>
          <dgm:bulletEnabled val="1"/>
        </dgm:presLayoutVars>
      </dgm:prSet>
      <dgm:spPr/>
    </dgm:pt>
    <dgm:pt modelId="{989B33D4-C3D5-48D9-B7EE-085362A5211A}" type="pres">
      <dgm:prSet presAssocID="{139B15A7-15B0-4656-A778-2C1487BCC236}" presName="sibTrans" presStyleLbl="sibTrans2D1" presStyleIdx="5" presStyleCnt="7"/>
      <dgm:spPr/>
    </dgm:pt>
    <dgm:pt modelId="{42565692-49DD-443D-B9E6-12ED6514FC01}" type="pres">
      <dgm:prSet presAssocID="{139B15A7-15B0-4656-A778-2C1487BCC236}" presName="connectorText" presStyleLbl="sibTrans2D1" presStyleIdx="5" presStyleCnt="7"/>
      <dgm:spPr/>
    </dgm:pt>
    <dgm:pt modelId="{3CEED855-E575-4E2F-94BD-204B8097BEBC}" type="pres">
      <dgm:prSet presAssocID="{AC0F0B04-839B-4236-9EEA-717AA28956BF}" presName="node" presStyleLbl="node1" presStyleIdx="6" presStyleCnt="7" custScaleX="97328" custScaleY="109268">
        <dgm:presLayoutVars>
          <dgm:bulletEnabled val="1"/>
        </dgm:presLayoutVars>
      </dgm:prSet>
      <dgm:spPr/>
    </dgm:pt>
    <dgm:pt modelId="{008BDDAE-B61B-40BC-969D-B5A39950E57B}" type="pres">
      <dgm:prSet presAssocID="{701907EC-1A8A-427A-B5A6-D0D098178A05}" presName="sibTrans" presStyleLbl="sibTrans2D1" presStyleIdx="6" presStyleCnt="7"/>
      <dgm:spPr/>
    </dgm:pt>
    <dgm:pt modelId="{8694A4F6-A270-4AFE-B7A9-CACD6301B750}" type="pres">
      <dgm:prSet presAssocID="{701907EC-1A8A-427A-B5A6-D0D098178A05}" presName="connectorText" presStyleLbl="sibTrans2D1" presStyleIdx="6" presStyleCnt="7"/>
      <dgm:spPr/>
    </dgm:pt>
  </dgm:ptLst>
  <dgm:cxnLst>
    <dgm:cxn modelId="{08086522-13CA-4B0D-B23F-4447101EC693}" type="presOf" srcId="{F96D81D5-7EC0-49F9-B66F-FD0C33C29941}" destId="{265ADAB8-9407-46DB-BA56-521B4334BDCF}" srcOrd="0" destOrd="0" presId="urn:microsoft.com/office/officeart/2005/8/layout/cycle2"/>
    <dgm:cxn modelId="{37DC9C24-3B4E-4F34-8D9C-D9D15BD4283B}" type="presOf" srcId="{C65B39F9-1957-4B66-8158-E954784F1EA6}" destId="{C308122D-5FF0-4F6A-8215-B43205A662BC}" srcOrd="0" destOrd="0" presId="urn:microsoft.com/office/officeart/2005/8/layout/cycle2"/>
    <dgm:cxn modelId="{71E74F25-B29F-4D0D-9E22-5FF493128AF2}" type="presOf" srcId="{7E821C7D-97A9-48EB-81D7-25D2631E4049}" destId="{A06389C1-ABB1-471B-BB80-4E6A59B5E5C8}" srcOrd="0" destOrd="0" presId="urn:microsoft.com/office/officeart/2005/8/layout/cycle2"/>
    <dgm:cxn modelId="{0B219228-AF95-4B9D-BB0A-F694F043ADD6}" type="presOf" srcId="{701907EC-1A8A-427A-B5A6-D0D098178A05}" destId="{008BDDAE-B61B-40BC-969D-B5A39950E57B}" srcOrd="0" destOrd="0" presId="urn:microsoft.com/office/officeart/2005/8/layout/cycle2"/>
    <dgm:cxn modelId="{590DC92A-DD8F-4C00-A913-68CBAC2FA9EA}" type="presOf" srcId="{6D8108DA-37B6-4DAC-8609-408C1A33CBFF}" destId="{D6AEF146-BA12-4615-98DD-9602392DFF65}" srcOrd="1" destOrd="0" presId="urn:microsoft.com/office/officeart/2005/8/layout/cycle2"/>
    <dgm:cxn modelId="{405CB02E-AAB0-40A2-8F59-3EFF5A3B354A}" srcId="{C65B39F9-1957-4B66-8158-E954784F1EA6}" destId="{B39375F2-301B-45E0-AF58-0BFAE51A52BF}" srcOrd="4" destOrd="0" parTransId="{BF4C35D5-F4A8-4632-B313-13CD96A7E10B}" sibTransId="{6D8108DA-37B6-4DAC-8609-408C1A33CBFF}"/>
    <dgm:cxn modelId="{745A5D2F-9DA6-4D2B-8255-D3A6024EA2DE}" type="presOf" srcId="{DFD5A452-D9B3-48D8-AE96-34A907970CA2}" destId="{B30227A6-4FEB-48A1-9307-0E72AB2894FE}" srcOrd="0" destOrd="0" presId="urn:microsoft.com/office/officeart/2005/8/layout/cycle2"/>
    <dgm:cxn modelId="{C7A47431-99E2-4D55-ADA9-A2D8DC83717F}" srcId="{C65B39F9-1957-4B66-8158-E954784F1EA6}" destId="{B8D7EA3D-360E-48B0-96BE-C38A9DF981D1}" srcOrd="2" destOrd="0" parTransId="{0B745936-0C13-47F3-A50F-383545D20109}" sibTransId="{F86DAC03-A9CF-4965-9C7C-3AA14BDA381A}"/>
    <dgm:cxn modelId="{6D192139-CCFD-466A-A887-564B75C46F1B}" type="presOf" srcId="{6D8108DA-37B6-4DAC-8609-408C1A33CBFF}" destId="{E0D75245-1FC5-4558-A6AC-72A8071BBF31}" srcOrd="0" destOrd="0" presId="urn:microsoft.com/office/officeart/2005/8/layout/cycle2"/>
    <dgm:cxn modelId="{A4F20E40-0679-49AE-B094-D32D5DD123C9}" srcId="{C65B39F9-1957-4B66-8158-E954784F1EA6}" destId="{AC0F0B04-839B-4236-9EEA-717AA28956BF}" srcOrd="6" destOrd="0" parTransId="{B3BC6A9B-8A17-4AC7-9810-A8732B6DA8AF}" sibTransId="{701907EC-1A8A-427A-B5A6-D0D098178A05}"/>
    <dgm:cxn modelId="{70DCF85B-CFD0-4A7C-96F8-FACC3ADFA3A9}" type="presOf" srcId="{807CDADC-0D63-44DF-AFB2-B4824D1C7581}" destId="{396016CE-7B07-48B5-A892-FEB35A94F2DB}" srcOrd="1" destOrd="0" presId="urn:microsoft.com/office/officeart/2005/8/layout/cycle2"/>
    <dgm:cxn modelId="{EBEF6B45-DC3E-4AC4-8CD6-0EDA2AB5D9CC}" type="presOf" srcId="{701907EC-1A8A-427A-B5A6-D0D098178A05}" destId="{8694A4F6-A270-4AFE-B7A9-CACD6301B750}" srcOrd="1" destOrd="0" presId="urn:microsoft.com/office/officeart/2005/8/layout/cycle2"/>
    <dgm:cxn modelId="{61CADD69-060F-412F-BFB6-93A437E9594C}" type="presOf" srcId="{EC1C2702-45EE-4307-89C4-27F831D3CDC1}" destId="{E54DB0F5-9EBB-41C8-B2F4-18BCC6504F37}" srcOrd="0" destOrd="0" presId="urn:microsoft.com/office/officeart/2005/8/layout/cycle2"/>
    <dgm:cxn modelId="{EDE25B6A-45E0-438B-B38C-615FD223564E}" type="presOf" srcId="{B7C4B92E-C4EE-4820-95E6-145D5F3189BA}" destId="{68DF3AC1-9DCB-406B-A0FE-84ED9A38A538}" srcOrd="1" destOrd="0" presId="urn:microsoft.com/office/officeart/2005/8/layout/cycle2"/>
    <dgm:cxn modelId="{DD71015A-4805-4F8A-9036-17FCF1E70C08}" srcId="{C65B39F9-1957-4B66-8158-E954784F1EA6}" destId="{F96D81D5-7EC0-49F9-B66F-FD0C33C29941}" srcOrd="0" destOrd="0" parTransId="{88CD625E-0C80-4BB5-9D53-8C3CCD03F978}" sibTransId="{B7C4B92E-C4EE-4820-95E6-145D5F3189BA}"/>
    <dgm:cxn modelId="{0485CB8A-2F41-4E58-8FB2-E5911E43A512}" srcId="{C65B39F9-1957-4B66-8158-E954784F1EA6}" destId="{EC1C2702-45EE-4307-89C4-27F831D3CDC1}" srcOrd="3" destOrd="0" parTransId="{2EE36CA2-336E-4719-AE9B-34081FFD5B21}" sibTransId="{CBEE6C83-6F05-40B9-9107-639B8960E956}"/>
    <dgm:cxn modelId="{F4590F8E-44F0-4D89-BA31-B7D9BB5136F8}" type="presOf" srcId="{B8D7EA3D-360E-48B0-96BE-C38A9DF981D1}" destId="{9B13B3FF-F7DC-4BB5-A3B4-07E67020331C}" srcOrd="0" destOrd="0" presId="urn:microsoft.com/office/officeart/2005/8/layout/cycle2"/>
    <dgm:cxn modelId="{AAC86E90-7398-415F-8C64-5D771BBF2E66}" type="presOf" srcId="{B7C4B92E-C4EE-4820-95E6-145D5F3189BA}" destId="{7440165F-9EDF-417E-8D96-035A2B18FFEB}" srcOrd="0" destOrd="0" presId="urn:microsoft.com/office/officeart/2005/8/layout/cycle2"/>
    <dgm:cxn modelId="{A39CD8A1-07AE-4615-9343-1A3DC265D93D}" srcId="{C65B39F9-1957-4B66-8158-E954784F1EA6}" destId="{DFD5A452-D9B3-48D8-AE96-34A907970CA2}" srcOrd="1" destOrd="0" parTransId="{FC885E0E-B9B9-48D3-959E-A8E7AE496E9A}" sibTransId="{807CDADC-0D63-44DF-AFB2-B4824D1C7581}"/>
    <dgm:cxn modelId="{989377A5-014B-4B79-B76F-434FC19CA430}" type="presOf" srcId="{F86DAC03-A9CF-4965-9C7C-3AA14BDA381A}" destId="{9A0C6F3E-33B5-4E18-996D-66431C12C39C}" srcOrd="1" destOrd="0" presId="urn:microsoft.com/office/officeart/2005/8/layout/cycle2"/>
    <dgm:cxn modelId="{2F7F0FAB-07E0-4E8C-9FA9-5CEA944A2AAB}" type="presOf" srcId="{CBEE6C83-6F05-40B9-9107-639B8960E956}" destId="{52A3AD7A-9DBC-4A3E-A342-4A925FEB176D}" srcOrd="0" destOrd="0" presId="urn:microsoft.com/office/officeart/2005/8/layout/cycle2"/>
    <dgm:cxn modelId="{2D32FEB1-80DA-429B-A014-AA0A39374051}" type="presOf" srcId="{B39375F2-301B-45E0-AF58-0BFAE51A52BF}" destId="{48F54729-746C-4042-B335-F02F788DB2CC}" srcOrd="0" destOrd="0" presId="urn:microsoft.com/office/officeart/2005/8/layout/cycle2"/>
    <dgm:cxn modelId="{1DBDEAB6-8F28-443D-9C90-9350BDB9F38E}" type="presOf" srcId="{807CDADC-0D63-44DF-AFB2-B4824D1C7581}" destId="{C3B04BA7-6E17-49B1-963B-5695AE7B8FD9}" srcOrd="0" destOrd="0" presId="urn:microsoft.com/office/officeart/2005/8/layout/cycle2"/>
    <dgm:cxn modelId="{46560FBB-3B86-4FC0-AE42-F679F559BCAE}" type="presOf" srcId="{AC0F0B04-839B-4236-9EEA-717AA28956BF}" destId="{3CEED855-E575-4E2F-94BD-204B8097BEBC}" srcOrd="0" destOrd="0" presId="urn:microsoft.com/office/officeart/2005/8/layout/cycle2"/>
    <dgm:cxn modelId="{4F5361C4-932C-4E46-914C-6AA812E64F7F}" type="presOf" srcId="{F86DAC03-A9CF-4965-9C7C-3AA14BDA381A}" destId="{E1F564B8-E7DD-481A-B234-B04D1F606116}" srcOrd="0" destOrd="0" presId="urn:microsoft.com/office/officeart/2005/8/layout/cycle2"/>
    <dgm:cxn modelId="{523DCECC-72A4-4404-A63C-89818FBBE66A}" type="presOf" srcId="{139B15A7-15B0-4656-A778-2C1487BCC236}" destId="{989B33D4-C3D5-48D9-B7EE-085362A5211A}" srcOrd="0" destOrd="0" presId="urn:microsoft.com/office/officeart/2005/8/layout/cycle2"/>
    <dgm:cxn modelId="{617C20CD-7537-4947-AEB6-9E5C8057521D}" type="presOf" srcId="{CBEE6C83-6F05-40B9-9107-639B8960E956}" destId="{3F477F7D-B421-4348-AFBE-D830623BCA7D}" srcOrd="1" destOrd="0" presId="urn:microsoft.com/office/officeart/2005/8/layout/cycle2"/>
    <dgm:cxn modelId="{EBC931D7-9F2C-444C-AF3F-662593EA9DCD}" srcId="{C65B39F9-1957-4B66-8158-E954784F1EA6}" destId="{7E821C7D-97A9-48EB-81D7-25D2631E4049}" srcOrd="5" destOrd="0" parTransId="{D626D67E-8FAC-43C4-A9E8-A29295275D8B}" sibTransId="{139B15A7-15B0-4656-A778-2C1487BCC236}"/>
    <dgm:cxn modelId="{4DA35FE5-273E-4725-A50C-EB495D9B63D6}" type="presOf" srcId="{139B15A7-15B0-4656-A778-2C1487BCC236}" destId="{42565692-49DD-443D-B9E6-12ED6514FC01}" srcOrd="1" destOrd="0" presId="urn:microsoft.com/office/officeart/2005/8/layout/cycle2"/>
    <dgm:cxn modelId="{9277E4E3-BD9D-4686-B370-5F6D9BCB6A56}" type="presParOf" srcId="{C308122D-5FF0-4F6A-8215-B43205A662BC}" destId="{265ADAB8-9407-46DB-BA56-521B4334BDCF}" srcOrd="0" destOrd="0" presId="urn:microsoft.com/office/officeart/2005/8/layout/cycle2"/>
    <dgm:cxn modelId="{FC446DCA-EBA2-46D1-B63E-9B3FD0210E2C}" type="presParOf" srcId="{C308122D-5FF0-4F6A-8215-B43205A662BC}" destId="{7440165F-9EDF-417E-8D96-035A2B18FFEB}" srcOrd="1" destOrd="0" presId="urn:microsoft.com/office/officeart/2005/8/layout/cycle2"/>
    <dgm:cxn modelId="{3716B335-1706-436C-98E2-86BCFF09E25B}" type="presParOf" srcId="{7440165F-9EDF-417E-8D96-035A2B18FFEB}" destId="{68DF3AC1-9DCB-406B-A0FE-84ED9A38A538}" srcOrd="0" destOrd="0" presId="urn:microsoft.com/office/officeart/2005/8/layout/cycle2"/>
    <dgm:cxn modelId="{92E385E2-2DFC-40AB-A3E9-651D4EE45B3F}" type="presParOf" srcId="{C308122D-5FF0-4F6A-8215-B43205A662BC}" destId="{B30227A6-4FEB-48A1-9307-0E72AB2894FE}" srcOrd="2" destOrd="0" presId="urn:microsoft.com/office/officeart/2005/8/layout/cycle2"/>
    <dgm:cxn modelId="{6F01EB36-2710-4357-92CD-AF873DD0243F}" type="presParOf" srcId="{C308122D-5FF0-4F6A-8215-B43205A662BC}" destId="{C3B04BA7-6E17-49B1-963B-5695AE7B8FD9}" srcOrd="3" destOrd="0" presId="urn:microsoft.com/office/officeart/2005/8/layout/cycle2"/>
    <dgm:cxn modelId="{41ED5081-22B4-4570-A383-01D828852269}" type="presParOf" srcId="{C3B04BA7-6E17-49B1-963B-5695AE7B8FD9}" destId="{396016CE-7B07-48B5-A892-FEB35A94F2DB}" srcOrd="0" destOrd="0" presId="urn:microsoft.com/office/officeart/2005/8/layout/cycle2"/>
    <dgm:cxn modelId="{8EA51F83-0F01-467D-AEFA-E0BF384BC458}" type="presParOf" srcId="{C308122D-5FF0-4F6A-8215-B43205A662BC}" destId="{9B13B3FF-F7DC-4BB5-A3B4-07E67020331C}" srcOrd="4" destOrd="0" presId="urn:microsoft.com/office/officeart/2005/8/layout/cycle2"/>
    <dgm:cxn modelId="{B11CAFC6-14CD-4B70-BADD-239CBF620FEC}" type="presParOf" srcId="{C308122D-5FF0-4F6A-8215-B43205A662BC}" destId="{E1F564B8-E7DD-481A-B234-B04D1F606116}" srcOrd="5" destOrd="0" presId="urn:microsoft.com/office/officeart/2005/8/layout/cycle2"/>
    <dgm:cxn modelId="{E06F1D0F-22E1-4D7C-8A6E-DE0236476487}" type="presParOf" srcId="{E1F564B8-E7DD-481A-B234-B04D1F606116}" destId="{9A0C6F3E-33B5-4E18-996D-66431C12C39C}" srcOrd="0" destOrd="0" presId="urn:microsoft.com/office/officeart/2005/8/layout/cycle2"/>
    <dgm:cxn modelId="{8D879033-1097-4034-BB74-C4B412BD8C24}" type="presParOf" srcId="{C308122D-5FF0-4F6A-8215-B43205A662BC}" destId="{E54DB0F5-9EBB-41C8-B2F4-18BCC6504F37}" srcOrd="6" destOrd="0" presId="urn:microsoft.com/office/officeart/2005/8/layout/cycle2"/>
    <dgm:cxn modelId="{ECD3728D-24D2-4592-8BBA-9C92D41F4514}" type="presParOf" srcId="{C308122D-5FF0-4F6A-8215-B43205A662BC}" destId="{52A3AD7A-9DBC-4A3E-A342-4A925FEB176D}" srcOrd="7" destOrd="0" presId="urn:microsoft.com/office/officeart/2005/8/layout/cycle2"/>
    <dgm:cxn modelId="{9DBDCB2D-560A-4CD3-A74A-1331DEB3D64F}" type="presParOf" srcId="{52A3AD7A-9DBC-4A3E-A342-4A925FEB176D}" destId="{3F477F7D-B421-4348-AFBE-D830623BCA7D}" srcOrd="0" destOrd="0" presId="urn:microsoft.com/office/officeart/2005/8/layout/cycle2"/>
    <dgm:cxn modelId="{0E77F6BF-DD2E-4F08-A6C5-47221D5FB3CC}" type="presParOf" srcId="{C308122D-5FF0-4F6A-8215-B43205A662BC}" destId="{48F54729-746C-4042-B335-F02F788DB2CC}" srcOrd="8" destOrd="0" presId="urn:microsoft.com/office/officeart/2005/8/layout/cycle2"/>
    <dgm:cxn modelId="{6DFA37EE-5B21-4990-82CF-27DE3F8B417C}" type="presParOf" srcId="{C308122D-5FF0-4F6A-8215-B43205A662BC}" destId="{E0D75245-1FC5-4558-A6AC-72A8071BBF31}" srcOrd="9" destOrd="0" presId="urn:microsoft.com/office/officeart/2005/8/layout/cycle2"/>
    <dgm:cxn modelId="{98818AA5-633C-4974-9485-5BD3F1213754}" type="presParOf" srcId="{E0D75245-1FC5-4558-A6AC-72A8071BBF31}" destId="{D6AEF146-BA12-4615-98DD-9602392DFF65}" srcOrd="0" destOrd="0" presId="urn:microsoft.com/office/officeart/2005/8/layout/cycle2"/>
    <dgm:cxn modelId="{29883F8A-86C5-4AA0-AD4F-5E7383B891E5}" type="presParOf" srcId="{C308122D-5FF0-4F6A-8215-B43205A662BC}" destId="{A06389C1-ABB1-471B-BB80-4E6A59B5E5C8}" srcOrd="10" destOrd="0" presId="urn:microsoft.com/office/officeart/2005/8/layout/cycle2"/>
    <dgm:cxn modelId="{11B64E49-C17F-42BF-B253-45981B1827CE}" type="presParOf" srcId="{C308122D-5FF0-4F6A-8215-B43205A662BC}" destId="{989B33D4-C3D5-48D9-B7EE-085362A5211A}" srcOrd="11" destOrd="0" presId="urn:microsoft.com/office/officeart/2005/8/layout/cycle2"/>
    <dgm:cxn modelId="{E5E1E147-D164-4F9C-BABF-C9C7F35C8B55}" type="presParOf" srcId="{989B33D4-C3D5-48D9-B7EE-085362A5211A}" destId="{42565692-49DD-443D-B9E6-12ED6514FC01}" srcOrd="0" destOrd="0" presId="urn:microsoft.com/office/officeart/2005/8/layout/cycle2"/>
    <dgm:cxn modelId="{2FCD3AAE-0140-4065-AC82-BB9AA77FEA57}" type="presParOf" srcId="{C308122D-5FF0-4F6A-8215-B43205A662BC}" destId="{3CEED855-E575-4E2F-94BD-204B8097BEBC}" srcOrd="12" destOrd="0" presId="urn:microsoft.com/office/officeart/2005/8/layout/cycle2"/>
    <dgm:cxn modelId="{768B12A5-B452-4A08-AAE9-FDC5C1E31AFB}" type="presParOf" srcId="{C308122D-5FF0-4F6A-8215-B43205A662BC}" destId="{008BDDAE-B61B-40BC-969D-B5A39950E57B}" srcOrd="13" destOrd="0" presId="urn:microsoft.com/office/officeart/2005/8/layout/cycle2"/>
    <dgm:cxn modelId="{21128CE4-1495-4E78-91DF-AD8933D71F9E}" type="presParOf" srcId="{008BDDAE-B61B-40BC-969D-B5A39950E57B}" destId="{8694A4F6-A270-4AFE-B7A9-CACD6301B75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ADAB8-9407-46DB-BA56-521B4334BDCF}">
      <dsp:nvSpPr>
        <dsp:cNvPr id="0" name=""/>
        <dsp:cNvSpPr/>
      </dsp:nvSpPr>
      <dsp:spPr>
        <a:xfrm>
          <a:off x="2362197" y="539"/>
          <a:ext cx="762004" cy="748231"/>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kern="1200">
              <a:solidFill>
                <a:sysClr val="window" lastClr="FFFFFF"/>
              </a:solidFill>
              <a:latin typeface="Calibri" panose="020F0502020204030204"/>
              <a:ea typeface="+mn-ea"/>
              <a:cs typeface="+mn-cs"/>
            </a:rPr>
            <a:t>Care Coord.</a:t>
          </a:r>
        </a:p>
      </dsp:txBody>
      <dsp:txXfrm>
        <a:off x="2473790" y="110115"/>
        <a:ext cx="538818" cy="529079"/>
      </dsp:txXfrm>
    </dsp:sp>
    <dsp:sp modelId="{7440165F-9EDF-417E-8D96-035A2B18FFEB}">
      <dsp:nvSpPr>
        <dsp:cNvPr id="0" name=""/>
        <dsp:cNvSpPr/>
      </dsp:nvSpPr>
      <dsp:spPr>
        <a:xfrm rot="1566393">
          <a:off x="3146792" y="494269"/>
          <a:ext cx="194836"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Calibri" panose="020F0502020204030204"/>
            <a:ea typeface="+mn-ea"/>
            <a:cs typeface="+mn-cs"/>
          </a:endParaRPr>
        </a:p>
      </dsp:txBody>
      <dsp:txXfrm>
        <a:off x="3149774" y="531769"/>
        <a:ext cx="136385" cy="151080"/>
      </dsp:txXfrm>
    </dsp:sp>
    <dsp:sp modelId="{B30227A6-4FEB-48A1-9307-0E72AB2894FE}">
      <dsp:nvSpPr>
        <dsp:cNvPr id="0" name=""/>
        <dsp:cNvSpPr/>
      </dsp:nvSpPr>
      <dsp:spPr>
        <a:xfrm>
          <a:off x="3378694" y="480526"/>
          <a:ext cx="746075" cy="776694"/>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kern="1200">
              <a:solidFill>
                <a:sysClr val="window" lastClr="FFFFFF"/>
              </a:solidFill>
              <a:latin typeface="Calibri" panose="020F0502020204030204"/>
              <a:ea typeface="+mn-ea"/>
              <a:cs typeface="+mn-cs"/>
            </a:rPr>
            <a:t>Medical/Health</a:t>
          </a:r>
        </a:p>
      </dsp:txBody>
      <dsp:txXfrm>
        <a:off x="3487954" y="594270"/>
        <a:ext cx="527555" cy="549206"/>
      </dsp:txXfrm>
    </dsp:sp>
    <dsp:sp modelId="{C3B04BA7-6E17-49B1-963B-5695AE7B8FD9}">
      <dsp:nvSpPr>
        <dsp:cNvPr id="0" name=""/>
        <dsp:cNvSpPr/>
      </dsp:nvSpPr>
      <dsp:spPr>
        <a:xfrm rot="4740782">
          <a:off x="3773382" y="1267785"/>
          <a:ext cx="160479"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Calibri" panose="020F0502020204030204"/>
            <a:ea typeface="+mn-ea"/>
            <a:cs typeface="+mn-cs"/>
          </a:endParaRPr>
        </a:p>
      </dsp:txBody>
      <dsp:txXfrm>
        <a:off x="3792866" y="1294514"/>
        <a:ext cx="112335" cy="151080"/>
      </dsp:txXfrm>
    </dsp:sp>
    <dsp:sp modelId="{9B13B3FF-F7DC-4BB5-A3B4-07E67020331C}">
      <dsp:nvSpPr>
        <dsp:cNvPr id="0" name=""/>
        <dsp:cNvSpPr/>
      </dsp:nvSpPr>
      <dsp:spPr>
        <a:xfrm>
          <a:off x="3581399" y="1539927"/>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kern="1200">
              <a:solidFill>
                <a:sysClr val="window" lastClr="FFFFFF"/>
              </a:solidFill>
              <a:latin typeface="Calibri" panose="020F0502020204030204"/>
              <a:ea typeface="+mn-ea"/>
              <a:cs typeface="+mn-cs"/>
            </a:rPr>
            <a:t>Benefits/Insur</a:t>
          </a:r>
        </a:p>
      </dsp:txBody>
      <dsp:txXfrm>
        <a:off x="3690659" y="1649187"/>
        <a:ext cx="527555" cy="527555"/>
      </dsp:txXfrm>
    </dsp:sp>
    <dsp:sp modelId="{E1F564B8-E7DD-481A-B234-B04D1F606116}">
      <dsp:nvSpPr>
        <dsp:cNvPr id="0" name=""/>
        <dsp:cNvSpPr/>
      </dsp:nvSpPr>
      <dsp:spPr>
        <a:xfrm rot="7529246">
          <a:off x="3532230" y="2239397"/>
          <a:ext cx="199420"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Calibri" panose="020F0502020204030204"/>
            <a:ea typeface="+mn-ea"/>
            <a:cs typeface="+mn-cs"/>
          </a:endParaRPr>
        </a:p>
      </dsp:txBody>
      <dsp:txXfrm rot="10800000">
        <a:off x="3579508" y="2265401"/>
        <a:ext cx="139594" cy="151080"/>
      </dsp:txXfrm>
    </dsp:sp>
    <dsp:sp modelId="{E54DB0F5-9EBB-41C8-B2F4-18BCC6504F37}">
      <dsp:nvSpPr>
        <dsp:cNvPr id="0" name=""/>
        <dsp:cNvSpPr/>
      </dsp:nvSpPr>
      <dsp:spPr>
        <a:xfrm>
          <a:off x="2929853" y="2453784"/>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kern="1200" dirty="0">
              <a:solidFill>
                <a:sysClr val="window" lastClr="FFFFFF"/>
              </a:solidFill>
              <a:latin typeface="Calibri" panose="020F0502020204030204"/>
              <a:ea typeface="+mn-ea"/>
              <a:cs typeface="+mn-cs"/>
            </a:rPr>
            <a:t>Ed/Work/ Vocational Supports</a:t>
          </a:r>
        </a:p>
      </dsp:txBody>
      <dsp:txXfrm>
        <a:off x="3039113" y="2563044"/>
        <a:ext cx="527555" cy="527555"/>
      </dsp:txXfrm>
    </dsp:sp>
    <dsp:sp modelId="{52A3AD7A-9DBC-4A3E-A342-4A925FEB176D}">
      <dsp:nvSpPr>
        <dsp:cNvPr id="0" name=""/>
        <dsp:cNvSpPr/>
      </dsp:nvSpPr>
      <dsp:spPr>
        <a:xfrm rot="10800000">
          <a:off x="2644416" y="2784683"/>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Calibri" panose="020F0502020204030204"/>
            <a:ea typeface="+mn-ea"/>
            <a:cs typeface="+mn-cs"/>
          </a:endParaRPr>
        </a:p>
      </dsp:txBody>
      <dsp:txXfrm rot="10800000">
        <a:off x="2703772" y="2835043"/>
        <a:ext cx="138496" cy="151080"/>
      </dsp:txXfrm>
    </dsp:sp>
    <dsp:sp modelId="{48F54729-746C-4042-B335-F02F788DB2CC}">
      <dsp:nvSpPr>
        <dsp:cNvPr id="0" name=""/>
        <dsp:cNvSpPr/>
      </dsp:nvSpPr>
      <dsp:spPr>
        <a:xfrm>
          <a:off x="1810471" y="2453784"/>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kern="1200">
              <a:solidFill>
                <a:sysClr val="window" lastClr="FFFFFF"/>
              </a:solidFill>
              <a:latin typeface="Calibri" panose="020F0502020204030204"/>
              <a:ea typeface="+mn-ea"/>
              <a:cs typeface="+mn-cs"/>
            </a:rPr>
            <a:t>Med Mngmnt.</a:t>
          </a:r>
        </a:p>
      </dsp:txBody>
      <dsp:txXfrm>
        <a:off x="1919731" y="2563044"/>
        <a:ext cx="527555" cy="527555"/>
      </dsp:txXfrm>
    </dsp:sp>
    <dsp:sp modelId="{E0D75245-1FC5-4558-A6AC-72A8071BBF31}">
      <dsp:nvSpPr>
        <dsp:cNvPr id="0" name=""/>
        <dsp:cNvSpPr/>
      </dsp:nvSpPr>
      <dsp:spPr>
        <a:xfrm rot="13885714">
          <a:off x="1739112" y="2267716"/>
          <a:ext cx="197852"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Calibri" panose="020F0502020204030204"/>
            <a:ea typeface="+mn-ea"/>
            <a:cs typeface="+mn-cs"/>
          </a:endParaRPr>
        </a:p>
      </dsp:txBody>
      <dsp:txXfrm rot="10800000">
        <a:off x="1787294" y="2341279"/>
        <a:ext cx="138496" cy="151080"/>
      </dsp:txXfrm>
    </dsp:sp>
    <dsp:sp modelId="{A06389C1-ABB1-471B-BB80-4E6A59B5E5C8}">
      <dsp:nvSpPr>
        <dsp:cNvPr id="0" name=""/>
        <dsp:cNvSpPr/>
      </dsp:nvSpPr>
      <dsp:spPr>
        <a:xfrm>
          <a:off x="1112547" y="1578616"/>
          <a:ext cx="746075" cy="746075"/>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kern="1200">
              <a:solidFill>
                <a:sysClr val="window" lastClr="FFFFFF"/>
              </a:solidFill>
              <a:latin typeface="Calibri" panose="020F0502020204030204"/>
              <a:ea typeface="+mn-ea"/>
              <a:cs typeface="+mn-cs"/>
            </a:rPr>
            <a:t>Housing</a:t>
          </a:r>
        </a:p>
      </dsp:txBody>
      <dsp:txXfrm>
        <a:off x="1221807" y="1687876"/>
        <a:ext cx="527555" cy="527555"/>
      </dsp:txXfrm>
    </dsp:sp>
    <dsp:sp modelId="{989B33D4-C3D5-48D9-B7EE-085362A5211A}">
      <dsp:nvSpPr>
        <dsp:cNvPr id="0" name=""/>
        <dsp:cNvSpPr/>
      </dsp:nvSpPr>
      <dsp:spPr>
        <a:xfrm rot="16971429">
          <a:off x="1514977" y="1300671"/>
          <a:ext cx="180908"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Calibri" panose="020F0502020204030204"/>
            <a:ea typeface="+mn-ea"/>
            <a:cs typeface="+mn-cs"/>
          </a:endParaRPr>
        </a:p>
      </dsp:txBody>
      <dsp:txXfrm>
        <a:off x="1536075" y="1377487"/>
        <a:ext cx="126636" cy="151080"/>
      </dsp:txXfrm>
    </dsp:sp>
    <dsp:sp modelId="{3CEED855-E575-4E2F-94BD-204B8097BEBC}">
      <dsp:nvSpPr>
        <dsp:cNvPr id="0" name=""/>
        <dsp:cNvSpPr/>
      </dsp:nvSpPr>
      <dsp:spPr>
        <a:xfrm>
          <a:off x="1371601" y="452726"/>
          <a:ext cx="726140" cy="815221"/>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222250">
            <a:lnSpc>
              <a:spcPct val="90000"/>
            </a:lnSpc>
            <a:spcBef>
              <a:spcPct val="0"/>
            </a:spcBef>
            <a:spcAft>
              <a:spcPct val="35000"/>
            </a:spcAft>
            <a:buNone/>
          </a:pPr>
          <a:r>
            <a:rPr lang="en-US" sz="500" kern="1200" dirty="0">
              <a:solidFill>
                <a:sysClr val="window" lastClr="FFFFFF"/>
              </a:solidFill>
              <a:latin typeface="Calibri" panose="020F0502020204030204"/>
              <a:ea typeface="+mn-ea"/>
              <a:cs typeface="+mn-cs"/>
            </a:rPr>
            <a:t>Non-Traditional/Natural Supports</a:t>
          </a:r>
        </a:p>
      </dsp:txBody>
      <dsp:txXfrm>
        <a:off x="1477942" y="572112"/>
        <a:ext cx="513458" cy="576449"/>
      </dsp:txXfrm>
    </dsp:sp>
    <dsp:sp modelId="{008BDDAE-B61B-40BC-969D-B5A39950E57B}">
      <dsp:nvSpPr>
        <dsp:cNvPr id="0" name=""/>
        <dsp:cNvSpPr/>
      </dsp:nvSpPr>
      <dsp:spPr>
        <a:xfrm rot="20057143">
          <a:off x="2131858" y="496024"/>
          <a:ext cx="195761" cy="251800"/>
        </a:xfrm>
        <a:prstGeom prst="rightArrow">
          <a:avLst>
            <a:gd name="adj1" fmla="val 60000"/>
            <a:gd name="adj2" fmla="val 50000"/>
          </a:avLst>
        </a:prstGeom>
        <a:solidFill>
          <a:srgbClr val="4472C4">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Calibri" panose="020F0502020204030204"/>
            <a:ea typeface="+mn-ea"/>
            <a:cs typeface="+mn-cs"/>
          </a:endParaRPr>
        </a:p>
      </dsp:txBody>
      <dsp:txXfrm>
        <a:off x="2134766" y="559125"/>
        <a:ext cx="137033" cy="15108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111CE6-E01B-4B16-9FC9-386DAA6E82EC}" type="datetimeFigureOut">
              <a:rPr lang="en-US" smtClean="0"/>
              <a:t>5/10/2024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47B35F-EEBB-4B51-9C7F-012E78CB0FD3}" type="slidenum">
              <a:rPr lang="en-US" smtClean="0"/>
              <a:t>‹#›</a:t>
            </a:fld>
            <a:endParaRPr lang="en-US"/>
          </a:p>
        </p:txBody>
      </p:sp>
    </p:spTree>
    <p:extLst>
      <p:ext uri="{BB962C8B-B14F-4D97-AF65-F5344CB8AC3E}">
        <p14:creationId xmlns:p14="http://schemas.microsoft.com/office/powerpoint/2010/main" val="40091865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2C164A-7038-42D0-953C-2EB4816D4C81}" type="datetimeFigureOut">
              <a:rPr lang="en-US" smtClean="0"/>
              <a:t>5/10/2024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DA9C80-B631-4EC4-8253-F63CFD0157DF}" type="slidenum">
              <a:rPr lang="en-US" smtClean="0"/>
              <a:t>‹#›</a:t>
            </a:fld>
            <a:endParaRPr lang="en-US"/>
          </a:p>
        </p:txBody>
      </p:sp>
    </p:spTree>
    <p:extLst>
      <p:ext uri="{BB962C8B-B14F-4D97-AF65-F5344CB8AC3E}">
        <p14:creationId xmlns:p14="http://schemas.microsoft.com/office/powerpoint/2010/main" val="1943357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10"/>
          </p:nvPr>
        </p:nvSpPr>
        <p:spPr/>
        <p:txBody>
          <a:bodyPr/>
          <a:lstStyle/>
          <a:p>
            <a:fld id="{F6DA9C80-B631-4EC4-8253-F63CFD0157DF}" type="slidenum">
              <a:rPr lang="en-US" smtClean="0"/>
              <a:t>1</a:t>
            </a:fld>
            <a:endParaRPr lang="en-US"/>
          </a:p>
        </p:txBody>
      </p:sp>
    </p:spTree>
    <p:extLst>
      <p:ext uri="{BB962C8B-B14F-4D97-AF65-F5344CB8AC3E}">
        <p14:creationId xmlns:p14="http://schemas.microsoft.com/office/powerpoint/2010/main" val="29352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10</a:t>
            </a:fld>
            <a:endParaRPr lang="en-US"/>
          </a:p>
        </p:txBody>
      </p:sp>
    </p:spTree>
    <p:extLst>
      <p:ext uri="{BB962C8B-B14F-4D97-AF65-F5344CB8AC3E}">
        <p14:creationId xmlns:p14="http://schemas.microsoft.com/office/powerpoint/2010/main" val="914938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11</a:t>
            </a:fld>
            <a:endParaRPr lang="en-US"/>
          </a:p>
        </p:txBody>
      </p:sp>
    </p:spTree>
    <p:extLst>
      <p:ext uri="{BB962C8B-B14F-4D97-AF65-F5344CB8AC3E}">
        <p14:creationId xmlns:p14="http://schemas.microsoft.com/office/powerpoint/2010/main" val="43285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12</a:t>
            </a:fld>
            <a:endParaRPr lang="en-US"/>
          </a:p>
        </p:txBody>
      </p:sp>
    </p:spTree>
    <p:extLst>
      <p:ext uri="{BB962C8B-B14F-4D97-AF65-F5344CB8AC3E}">
        <p14:creationId xmlns:p14="http://schemas.microsoft.com/office/powerpoint/2010/main" val="2909875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13</a:t>
            </a:fld>
            <a:endParaRPr lang="en-US"/>
          </a:p>
        </p:txBody>
      </p:sp>
    </p:spTree>
    <p:extLst>
      <p:ext uri="{BB962C8B-B14F-4D97-AF65-F5344CB8AC3E}">
        <p14:creationId xmlns:p14="http://schemas.microsoft.com/office/powerpoint/2010/main" val="2206045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14</a:t>
            </a:fld>
            <a:endParaRPr lang="en-US"/>
          </a:p>
        </p:txBody>
      </p:sp>
    </p:spTree>
    <p:extLst>
      <p:ext uri="{BB962C8B-B14F-4D97-AF65-F5344CB8AC3E}">
        <p14:creationId xmlns:p14="http://schemas.microsoft.com/office/powerpoint/2010/main" val="895257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15</a:t>
            </a:fld>
            <a:endParaRPr lang="en-US"/>
          </a:p>
        </p:txBody>
      </p:sp>
    </p:spTree>
    <p:extLst>
      <p:ext uri="{BB962C8B-B14F-4D97-AF65-F5344CB8AC3E}">
        <p14:creationId xmlns:p14="http://schemas.microsoft.com/office/powerpoint/2010/main" val="1555028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16</a:t>
            </a:fld>
            <a:endParaRPr lang="en-US"/>
          </a:p>
        </p:txBody>
      </p:sp>
    </p:spTree>
    <p:extLst>
      <p:ext uri="{BB962C8B-B14F-4D97-AF65-F5344CB8AC3E}">
        <p14:creationId xmlns:p14="http://schemas.microsoft.com/office/powerpoint/2010/main" val="2421109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17</a:t>
            </a:fld>
            <a:endParaRPr lang="en-US"/>
          </a:p>
        </p:txBody>
      </p:sp>
    </p:spTree>
    <p:extLst>
      <p:ext uri="{BB962C8B-B14F-4D97-AF65-F5344CB8AC3E}">
        <p14:creationId xmlns:p14="http://schemas.microsoft.com/office/powerpoint/2010/main" val="703244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18</a:t>
            </a:fld>
            <a:endParaRPr lang="en-US"/>
          </a:p>
        </p:txBody>
      </p:sp>
    </p:spTree>
    <p:extLst>
      <p:ext uri="{BB962C8B-B14F-4D97-AF65-F5344CB8AC3E}">
        <p14:creationId xmlns:p14="http://schemas.microsoft.com/office/powerpoint/2010/main" val="920140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19</a:t>
            </a:fld>
            <a:endParaRPr lang="en-US"/>
          </a:p>
        </p:txBody>
      </p:sp>
    </p:spTree>
    <p:extLst>
      <p:ext uri="{BB962C8B-B14F-4D97-AF65-F5344CB8AC3E}">
        <p14:creationId xmlns:p14="http://schemas.microsoft.com/office/powerpoint/2010/main" val="2436987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a:t>
            </a:fld>
            <a:endParaRPr lang="en-US"/>
          </a:p>
        </p:txBody>
      </p:sp>
    </p:spTree>
    <p:extLst>
      <p:ext uri="{BB962C8B-B14F-4D97-AF65-F5344CB8AC3E}">
        <p14:creationId xmlns:p14="http://schemas.microsoft.com/office/powerpoint/2010/main" val="3977929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20</a:t>
            </a:fld>
            <a:endParaRPr lang="en-US"/>
          </a:p>
        </p:txBody>
      </p:sp>
    </p:spTree>
    <p:extLst>
      <p:ext uri="{BB962C8B-B14F-4D97-AF65-F5344CB8AC3E}">
        <p14:creationId xmlns:p14="http://schemas.microsoft.com/office/powerpoint/2010/main" val="555932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21</a:t>
            </a:fld>
            <a:endParaRPr lang="en-US"/>
          </a:p>
        </p:txBody>
      </p:sp>
    </p:spTree>
    <p:extLst>
      <p:ext uri="{BB962C8B-B14F-4D97-AF65-F5344CB8AC3E}">
        <p14:creationId xmlns:p14="http://schemas.microsoft.com/office/powerpoint/2010/main" val="2020614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22</a:t>
            </a:fld>
            <a:endParaRPr lang="en-US"/>
          </a:p>
        </p:txBody>
      </p:sp>
    </p:spTree>
    <p:extLst>
      <p:ext uri="{BB962C8B-B14F-4D97-AF65-F5344CB8AC3E}">
        <p14:creationId xmlns:p14="http://schemas.microsoft.com/office/powerpoint/2010/main" val="31859682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23</a:t>
            </a:fld>
            <a:endParaRPr lang="en-US"/>
          </a:p>
        </p:txBody>
      </p:sp>
    </p:spTree>
    <p:extLst>
      <p:ext uri="{BB962C8B-B14F-4D97-AF65-F5344CB8AC3E}">
        <p14:creationId xmlns:p14="http://schemas.microsoft.com/office/powerpoint/2010/main" val="1719737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24</a:t>
            </a:fld>
            <a:endParaRPr lang="en-US"/>
          </a:p>
        </p:txBody>
      </p:sp>
    </p:spTree>
    <p:extLst>
      <p:ext uri="{BB962C8B-B14F-4D97-AF65-F5344CB8AC3E}">
        <p14:creationId xmlns:p14="http://schemas.microsoft.com/office/powerpoint/2010/main" val="5734394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25</a:t>
            </a:fld>
            <a:endParaRPr lang="en-US"/>
          </a:p>
        </p:txBody>
      </p:sp>
    </p:spTree>
    <p:extLst>
      <p:ext uri="{BB962C8B-B14F-4D97-AF65-F5344CB8AC3E}">
        <p14:creationId xmlns:p14="http://schemas.microsoft.com/office/powerpoint/2010/main" val="7948895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26</a:t>
            </a:fld>
            <a:endParaRPr lang="en-US"/>
          </a:p>
        </p:txBody>
      </p:sp>
    </p:spTree>
    <p:extLst>
      <p:ext uri="{BB962C8B-B14F-4D97-AF65-F5344CB8AC3E}">
        <p14:creationId xmlns:p14="http://schemas.microsoft.com/office/powerpoint/2010/main" val="26367334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27</a:t>
            </a:fld>
            <a:endParaRPr lang="en-US"/>
          </a:p>
        </p:txBody>
      </p:sp>
    </p:spTree>
    <p:extLst>
      <p:ext uri="{BB962C8B-B14F-4D97-AF65-F5344CB8AC3E}">
        <p14:creationId xmlns:p14="http://schemas.microsoft.com/office/powerpoint/2010/main" val="4123550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28</a:t>
            </a:fld>
            <a:endParaRPr lang="en-US"/>
          </a:p>
        </p:txBody>
      </p:sp>
    </p:spTree>
    <p:extLst>
      <p:ext uri="{BB962C8B-B14F-4D97-AF65-F5344CB8AC3E}">
        <p14:creationId xmlns:p14="http://schemas.microsoft.com/office/powerpoint/2010/main" val="2900862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29</a:t>
            </a:fld>
            <a:endParaRPr lang="en-US"/>
          </a:p>
        </p:txBody>
      </p:sp>
    </p:spTree>
    <p:extLst>
      <p:ext uri="{BB962C8B-B14F-4D97-AF65-F5344CB8AC3E}">
        <p14:creationId xmlns:p14="http://schemas.microsoft.com/office/powerpoint/2010/main" val="3066313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a:t>
            </a:fld>
            <a:endParaRPr lang="en-US"/>
          </a:p>
        </p:txBody>
      </p:sp>
    </p:spTree>
    <p:extLst>
      <p:ext uri="{BB962C8B-B14F-4D97-AF65-F5344CB8AC3E}">
        <p14:creationId xmlns:p14="http://schemas.microsoft.com/office/powerpoint/2010/main" val="42873641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30</a:t>
            </a:fld>
            <a:endParaRPr lang="en-US"/>
          </a:p>
        </p:txBody>
      </p:sp>
    </p:spTree>
    <p:extLst>
      <p:ext uri="{BB962C8B-B14F-4D97-AF65-F5344CB8AC3E}">
        <p14:creationId xmlns:p14="http://schemas.microsoft.com/office/powerpoint/2010/main" val="37010328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31</a:t>
            </a:fld>
            <a:endParaRPr lang="en-US"/>
          </a:p>
        </p:txBody>
      </p:sp>
    </p:spTree>
    <p:extLst>
      <p:ext uri="{BB962C8B-B14F-4D97-AF65-F5344CB8AC3E}">
        <p14:creationId xmlns:p14="http://schemas.microsoft.com/office/powerpoint/2010/main" val="27721823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32</a:t>
            </a:fld>
            <a:endParaRPr lang="en-US"/>
          </a:p>
        </p:txBody>
      </p:sp>
    </p:spTree>
    <p:extLst>
      <p:ext uri="{BB962C8B-B14F-4D97-AF65-F5344CB8AC3E}">
        <p14:creationId xmlns:p14="http://schemas.microsoft.com/office/powerpoint/2010/main" val="27709967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33</a:t>
            </a:fld>
            <a:endParaRPr lang="en-US"/>
          </a:p>
        </p:txBody>
      </p:sp>
    </p:spTree>
    <p:extLst>
      <p:ext uri="{BB962C8B-B14F-4D97-AF65-F5344CB8AC3E}">
        <p14:creationId xmlns:p14="http://schemas.microsoft.com/office/powerpoint/2010/main" val="1126610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4</a:t>
            </a:fld>
            <a:endParaRPr lang="en-US"/>
          </a:p>
        </p:txBody>
      </p:sp>
    </p:spTree>
    <p:extLst>
      <p:ext uri="{BB962C8B-B14F-4D97-AF65-F5344CB8AC3E}">
        <p14:creationId xmlns:p14="http://schemas.microsoft.com/office/powerpoint/2010/main" val="34187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5</a:t>
            </a:fld>
            <a:endParaRPr lang="en-US"/>
          </a:p>
        </p:txBody>
      </p:sp>
    </p:spTree>
    <p:extLst>
      <p:ext uri="{BB962C8B-B14F-4D97-AF65-F5344CB8AC3E}">
        <p14:creationId xmlns:p14="http://schemas.microsoft.com/office/powerpoint/2010/main" val="3643937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6</a:t>
            </a:fld>
            <a:endParaRPr lang="en-US"/>
          </a:p>
        </p:txBody>
      </p:sp>
    </p:spTree>
    <p:extLst>
      <p:ext uri="{BB962C8B-B14F-4D97-AF65-F5344CB8AC3E}">
        <p14:creationId xmlns:p14="http://schemas.microsoft.com/office/powerpoint/2010/main" val="1875082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7</a:t>
            </a:fld>
            <a:endParaRPr lang="en-US"/>
          </a:p>
        </p:txBody>
      </p:sp>
    </p:spTree>
    <p:extLst>
      <p:ext uri="{BB962C8B-B14F-4D97-AF65-F5344CB8AC3E}">
        <p14:creationId xmlns:p14="http://schemas.microsoft.com/office/powerpoint/2010/main" val="1848259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600451"/>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8</a:t>
            </a:fld>
            <a:endParaRPr lang="en-US"/>
          </a:p>
        </p:txBody>
      </p:sp>
    </p:spTree>
    <p:extLst>
      <p:ext uri="{BB962C8B-B14F-4D97-AF65-F5344CB8AC3E}">
        <p14:creationId xmlns:p14="http://schemas.microsoft.com/office/powerpoint/2010/main" val="1784595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fld id="{F6DA9C80-B631-4EC4-8253-F63CFD0157DF}" type="slidenum">
              <a:rPr lang="en-US" smtClean="0"/>
              <a:t>9</a:t>
            </a:fld>
            <a:endParaRPr lang="en-US"/>
          </a:p>
        </p:txBody>
      </p:sp>
    </p:spTree>
    <p:extLst>
      <p:ext uri="{BB962C8B-B14F-4D97-AF65-F5344CB8AC3E}">
        <p14:creationId xmlns:p14="http://schemas.microsoft.com/office/powerpoint/2010/main" val="1752833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Master">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228600" y="2647950"/>
            <a:ext cx="6324600" cy="609600"/>
          </a:xfrm>
          <a:prstGeom prst="rect">
            <a:avLst/>
          </a:prstGeom>
        </p:spPr>
        <p:txBody>
          <a:bodyPr/>
          <a:lstStyle>
            <a:lvl1pPr marL="0" indent="0">
              <a:buNone/>
              <a:defRPr sz="2800" b="1">
                <a:solidFill>
                  <a:srgbClr val="646569"/>
                </a:solidFill>
                <a:latin typeface="Arial" panose="020B0604020202020204" pitchFamily="34" charset="0"/>
                <a:cs typeface="Arial" panose="020B0604020202020204" pitchFamily="34" charset="0"/>
              </a:defRPr>
            </a:lvl1pPr>
          </a:lstStyle>
          <a:p>
            <a:pPr lvl="0"/>
            <a:r>
              <a:rPr lang="en-US" sz="2800" b="1" dirty="0">
                <a:latin typeface="Arial" panose="020B0604020202020204" pitchFamily="34" charset="0"/>
                <a:cs typeface="Arial" panose="020B0604020202020204" pitchFamily="34" charset="0"/>
              </a:rPr>
              <a:t>Master Sub Title</a:t>
            </a:r>
            <a:endParaRPr lang="en-US" dirty="0"/>
          </a:p>
        </p:txBody>
      </p:sp>
      <p:sp>
        <p:nvSpPr>
          <p:cNvPr id="11" name="Text Placeholder 10"/>
          <p:cNvSpPr>
            <a:spLocks noGrp="1"/>
          </p:cNvSpPr>
          <p:nvPr>
            <p:ph type="body" sz="quarter" idx="12" hasCustomPrompt="1"/>
          </p:nvPr>
        </p:nvSpPr>
        <p:spPr>
          <a:xfrm>
            <a:off x="228600" y="1962150"/>
            <a:ext cx="6324600" cy="533400"/>
          </a:xfrm>
          <a:prstGeom prst="rect">
            <a:avLst/>
          </a:prstGeom>
        </p:spPr>
        <p:txBody>
          <a:bodyPr/>
          <a:lstStyle>
            <a:lvl1pPr marL="0" indent="0" algn="l">
              <a:buNone/>
              <a:defRPr sz="4000" b="1" baseline="0">
                <a:solidFill>
                  <a:srgbClr val="553278"/>
                </a:solidFill>
                <a:latin typeface="Arial" panose="020B0604020202020204" pitchFamily="34" charset="0"/>
                <a:cs typeface="Arial" panose="020B0604020202020204" pitchFamily="34" charset="0"/>
              </a:defRPr>
            </a:lvl1pPr>
          </a:lstStyle>
          <a:p>
            <a:pPr lvl="0"/>
            <a:r>
              <a:rPr lang="en-US" dirty="0"/>
              <a:t>Master Title – Arial Bold</a:t>
            </a:r>
          </a:p>
        </p:txBody>
      </p:sp>
    </p:spTree>
    <p:extLst>
      <p:ext uri="{BB962C8B-B14F-4D97-AF65-F5344CB8AC3E}">
        <p14:creationId xmlns:p14="http://schemas.microsoft.com/office/powerpoint/2010/main" val="3976281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ED0365-0D65-4032-85A6-BECCAB4E9A68}" type="datetimeFigureOut">
              <a:rPr lang="en-US" smtClean="0"/>
              <a:t>5/10/2024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11601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ED0365-0D65-4032-85A6-BECCAB4E9A68}" type="datetimeFigureOut">
              <a:rPr lang="en-US" smtClean="0"/>
              <a:t>5/10/2024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506954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ED0365-0D65-4032-85A6-BECCAB4E9A68}" type="datetimeFigureOut">
              <a:rPr lang="en-US" smtClean="0"/>
              <a:t>5/10/2024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798157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ED0365-0D65-4032-85A6-BECCAB4E9A68}" type="datetimeFigureOut">
              <a:rPr lang="en-US" smtClean="0"/>
              <a:t>5/10/2024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788743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ED0365-0D65-4032-85A6-BECCAB4E9A68}" type="datetimeFigureOut">
              <a:rPr lang="en-US" smtClean="0"/>
              <a:t>5/10/2024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97773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Master">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04800" y="1885950"/>
            <a:ext cx="4114800" cy="1676400"/>
          </a:xfrm>
          <a:prstGeom prst="rect">
            <a:avLst/>
          </a:prstGeom>
        </p:spPr>
        <p:txBody>
          <a:bodyPr/>
          <a:lstStyle>
            <a:lvl1pPr marL="0" indent="0">
              <a:buNone/>
              <a:defRPr sz="4000" b="1">
                <a:solidFill>
                  <a:schemeClr val="bg1"/>
                </a:solidFill>
                <a:latin typeface="Arial" panose="020B0604020202020204" pitchFamily="34" charset="0"/>
                <a:cs typeface="Arial" panose="020B0604020202020204" pitchFamily="34" charset="0"/>
              </a:defRPr>
            </a:lvl1pPr>
          </a:lstStyle>
          <a:p>
            <a:pPr lvl="0"/>
            <a:r>
              <a:rPr lang="en-US" dirty="0"/>
              <a:t>Section Title-</a:t>
            </a:r>
            <a:br>
              <a:rPr lang="en-US" dirty="0"/>
            </a:br>
            <a:r>
              <a:rPr lang="en-US" dirty="0"/>
              <a:t>Arial Bold</a:t>
            </a:r>
          </a:p>
        </p:txBody>
      </p:sp>
    </p:spTree>
    <p:extLst>
      <p:ext uri="{BB962C8B-B14F-4D97-AF65-F5344CB8AC3E}">
        <p14:creationId xmlns:p14="http://schemas.microsoft.com/office/powerpoint/2010/main" val="2679627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Master">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228600" y="1504950"/>
            <a:ext cx="7467600" cy="1219200"/>
          </a:xfrm>
          <a:prstGeom prst="rect">
            <a:avLst/>
          </a:prstGeom>
        </p:spPr>
        <p:txBody>
          <a:bodyPr/>
          <a:lstStyle>
            <a:lvl1pPr marL="0" indent="0">
              <a:buNone/>
              <a:defRPr sz="2400" b="0" i="0" baseline="0">
                <a:solidFill>
                  <a:srgbClr val="646569"/>
                </a:solidFill>
              </a:defRPr>
            </a:lvl1pPr>
          </a:lstStyle>
          <a:p>
            <a:pPr lvl="0"/>
            <a:r>
              <a:rPr lang="en-US" dirty="0"/>
              <a:t>Copy (Arial Regular)</a:t>
            </a:r>
          </a:p>
        </p:txBody>
      </p:sp>
      <p:sp>
        <p:nvSpPr>
          <p:cNvPr id="7" name="Text Placeholder 6"/>
          <p:cNvSpPr>
            <a:spLocks noGrp="1"/>
          </p:cNvSpPr>
          <p:nvPr>
            <p:ph type="body" sz="quarter" idx="12" hasCustomPrompt="1"/>
          </p:nvPr>
        </p:nvSpPr>
        <p:spPr>
          <a:xfrm>
            <a:off x="228600" y="514350"/>
            <a:ext cx="6781800" cy="762000"/>
          </a:xfrm>
          <a:prstGeom prst="rect">
            <a:avLst/>
          </a:prstGeom>
        </p:spPr>
        <p:txBody>
          <a:bodyPr/>
          <a:lstStyle>
            <a:lvl1pPr marL="0" indent="0">
              <a:buNone/>
              <a:defRPr b="1">
                <a:solidFill>
                  <a:srgbClr val="553278"/>
                </a:solidFill>
              </a:defRPr>
            </a:lvl1pPr>
          </a:lstStyle>
          <a:p>
            <a:pPr lvl="0"/>
            <a:r>
              <a:rPr lang="en-US" dirty="0"/>
              <a:t>Slide Heading – Arial Bold</a:t>
            </a:r>
          </a:p>
        </p:txBody>
      </p:sp>
    </p:spTree>
    <p:extLst>
      <p:ext uri="{BB962C8B-B14F-4D97-AF65-F5344CB8AC3E}">
        <p14:creationId xmlns:p14="http://schemas.microsoft.com/office/powerpoint/2010/main" val="1797515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ED0365-0D65-4032-85A6-BECCAB4E9A68}" type="datetimeFigureOut">
              <a:rPr lang="en-US" smtClean="0"/>
              <a:t>5/10/2024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1549852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ED0365-0D65-4032-85A6-BECCAB4E9A68}" type="datetimeFigureOut">
              <a:rPr lang="en-US" smtClean="0"/>
              <a:t>5/10/2024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3043001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ED0365-0D65-4032-85A6-BECCAB4E9A68}" type="datetimeFigureOut">
              <a:rPr lang="en-US" smtClean="0"/>
              <a:t>5/10/2024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2076220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ED0365-0D65-4032-85A6-BECCAB4E9A68}" type="datetimeFigureOut">
              <a:rPr lang="en-US" smtClean="0"/>
              <a:t>5/10/2024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338359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ACED0365-0D65-4032-85A6-BECCAB4E9A68}" type="datetimeFigureOut">
              <a:rPr lang="en-US" smtClean="0"/>
              <a:t>5/10/2024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2445502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CED0365-0D65-4032-85A6-BECCAB4E9A68}" type="datetimeFigureOut">
              <a:rPr lang="en-US" smtClean="0"/>
              <a:t>5/10/2024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754AA7-8025-408E-B296-E2B43FE08638}" type="slidenum">
              <a:rPr lang="en-US" smtClean="0"/>
              <a:t>‹#›</a:t>
            </a:fld>
            <a:endParaRPr lang="en-US"/>
          </a:p>
        </p:txBody>
      </p:sp>
    </p:spTree>
    <p:extLst>
      <p:ext uri="{BB962C8B-B14F-4D97-AF65-F5344CB8AC3E}">
        <p14:creationId xmlns:p14="http://schemas.microsoft.com/office/powerpoint/2010/main" val="40487227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9AE51E1D-7280-49D6-A2E2-CE63FE17EF16}" type="datetimeFigureOut">
              <a:rPr lang="en-US" smtClean="0"/>
              <a:t>5/10/2024</a:t>
            </a:fld>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8BACAC6D-BD82-4571-9E34-C1EFF11A946D}" type="slidenum">
              <a:rPr lang="en-US" smtClean="0"/>
              <a:t>‹#›</a:t>
            </a:fld>
            <a:endParaRPr lang="en-US"/>
          </a:p>
        </p:txBody>
      </p:sp>
      <p:sp>
        <p:nvSpPr>
          <p:cNvPr id="7" name="Rectangle 6"/>
          <p:cNvSpPr/>
          <p:nvPr userDrawn="1"/>
        </p:nvSpPr>
        <p:spPr>
          <a:xfrm>
            <a:off x="0" y="3714750"/>
            <a:ext cx="9144000" cy="1485900"/>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714750"/>
            <a:ext cx="9144000" cy="76200"/>
          </a:xfrm>
          <a:prstGeom prst="rect">
            <a:avLst/>
          </a:prstGeom>
          <a:solidFill>
            <a:srgbClr val="87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401" y="133350"/>
            <a:ext cx="3505200" cy="928382"/>
          </a:xfrm>
          <a:prstGeom prst="rect">
            <a:avLst/>
          </a:prstGeom>
        </p:spPr>
      </p:pic>
    </p:spTree>
    <p:extLst>
      <p:ext uri="{BB962C8B-B14F-4D97-AF65-F5344CB8AC3E}">
        <p14:creationId xmlns:p14="http://schemas.microsoft.com/office/powerpoint/2010/main" val="4023744030"/>
      </p:ext>
    </p:extLst>
  </p:cSld>
  <p:clrMap bg1="lt1" tx1="dk1" bg2="lt2" tx2="dk2" accent1="accent1" accent2="accent2" accent3="accent3" accent4="accent4" accent5="accent5" accent6="accent6" hlink="hlink" folHlink="folHlink"/>
  <p:sldLayoutIdLst>
    <p:sldLayoutId id="214748368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1581150"/>
            <a:ext cx="5334000" cy="2743200"/>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1540453"/>
            <a:ext cx="5334000" cy="81394"/>
          </a:xfrm>
          <a:prstGeom prst="rect">
            <a:avLst/>
          </a:prstGeom>
          <a:solidFill>
            <a:srgbClr val="87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3"/>
          <p:cNvSpPr txBox="1">
            <a:spLocks/>
          </p:cNvSpPr>
          <p:nvPr userDrawn="1"/>
        </p:nvSpPr>
        <p:spPr>
          <a:xfrm>
            <a:off x="8305800" y="88105"/>
            <a:ext cx="6858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2EC2-2C0B-4C03-9888-0B25156ED88D}" type="slidenum">
              <a:rPr lang="en-US" sz="1200" smtClean="0">
                <a:solidFill>
                  <a:srgbClr val="553278"/>
                </a:solidFill>
              </a:rPr>
              <a:pPr/>
              <a:t>‹#›</a:t>
            </a:fld>
            <a:endParaRPr lang="en-US" sz="1200" dirty="0">
              <a:solidFill>
                <a:srgbClr val="553278"/>
              </a:solid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24600" y="4324350"/>
            <a:ext cx="2667000" cy="706378"/>
          </a:xfrm>
          <a:prstGeom prst="rect">
            <a:avLst/>
          </a:prstGeom>
        </p:spPr>
      </p:pic>
    </p:spTree>
    <p:extLst>
      <p:ext uri="{BB962C8B-B14F-4D97-AF65-F5344CB8AC3E}">
        <p14:creationId xmlns:p14="http://schemas.microsoft.com/office/powerpoint/2010/main" val="2405248628"/>
      </p:ext>
    </p:extLst>
  </p:cSld>
  <p:clrMap bg1="lt1" tx1="dk1" bg2="lt2" tx2="dk2" accent1="accent1" accent2="accent2" accent3="accent3" accent4="accent4" accent5="accent5" accent6="accent6" hlink="hlink" folHlink="folHlink"/>
  <p:sldLayoutIdLst>
    <p:sldLayoutId id="214748367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Rectangle 21"/>
          <p:cNvSpPr/>
          <p:nvPr userDrawn="1"/>
        </p:nvSpPr>
        <p:spPr>
          <a:xfrm>
            <a:off x="0" y="62344"/>
            <a:ext cx="9144000" cy="299605"/>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3"/>
          <p:cNvSpPr txBox="1">
            <a:spLocks/>
          </p:cNvSpPr>
          <p:nvPr userDrawn="1"/>
        </p:nvSpPr>
        <p:spPr>
          <a:xfrm>
            <a:off x="8305800" y="88105"/>
            <a:ext cx="6858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2EC2-2C0B-4C03-9888-0B25156ED88D}" type="slidenum">
              <a:rPr lang="en-US" sz="1200" smtClean="0"/>
              <a:pPr/>
              <a:t>‹#›</a:t>
            </a:fld>
            <a:endParaRPr lang="en-US" sz="1200" dirty="0"/>
          </a:p>
        </p:txBody>
      </p:sp>
      <p:sp>
        <p:nvSpPr>
          <p:cNvPr id="25" name="Rectangle 24"/>
          <p:cNvSpPr/>
          <p:nvPr userDrawn="1"/>
        </p:nvSpPr>
        <p:spPr>
          <a:xfrm>
            <a:off x="0" y="0"/>
            <a:ext cx="9144000" cy="81394"/>
          </a:xfrm>
          <a:prstGeom prst="rect">
            <a:avLst/>
          </a:prstGeom>
          <a:solidFill>
            <a:srgbClr val="87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58000" y="4476750"/>
            <a:ext cx="2047242" cy="542230"/>
          </a:xfrm>
          <a:prstGeom prst="rect">
            <a:avLst/>
          </a:prstGeom>
        </p:spPr>
      </p:pic>
    </p:spTree>
    <p:extLst>
      <p:ext uri="{BB962C8B-B14F-4D97-AF65-F5344CB8AC3E}">
        <p14:creationId xmlns:p14="http://schemas.microsoft.com/office/powerpoint/2010/main" val="3484135281"/>
      </p:ext>
    </p:extLst>
  </p:cSld>
  <p:clrMap bg1="lt1" tx1="dk1" bg2="lt2" tx2="dk2" accent1="accent1" accent2="accent2" accent3="accent3" accent4="accent4" accent5="accent5" accent6="accent6" hlink="hlink" folHlink="folHlink"/>
  <p:sldLayoutIdLst>
    <p:sldLayoutId id="2147483655" r:id="rId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ACED0365-0D65-4032-85A6-BECCAB4E9A68}" type="datetimeFigureOut">
              <a:rPr lang="en-US" smtClean="0"/>
              <a:t>5/10/2024</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7754AA7-8025-408E-B296-E2B43FE08638}" type="slidenum">
              <a:rPr lang="en-US" smtClean="0"/>
              <a:t>‹#›</a:t>
            </a:fld>
            <a:endParaRPr lang="en-US"/>
          </a:p>
        </p:txBody>
      </p:sp>
      <p:sp>
        <p:nvSpPr>
          <p:cNvPr id="7" name="Rectangle 6"/>
          <p:cNvSpPr/>
          <p:nvPr userDrawn="1"/>
        </p:nvSpPr>
        <p:spPr>
          <a:xfrm>
            <a:off x="0" y="62344"/>
            <a:ext cx="9144000" cy="299605"/>
          </a:xfrm>
          <a:prstGeom prst="rect">
            <a:avLst/>
          </a:prstGeom>
          <a:solidFill>
            <a:srgbClr val="553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ate Placeholder 1"/>
          <p:cNvSpPr txBox="1">
            <a:spLocks/>
          </p:cNvSpPr>
          <p:nvPr userDrawn="1"/>
        </p:nvSpPr>
        <p:spPr>
          <a:xfrm>
            <a:off x="152400" y="88105"/>
            <a:ext cx="21336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E140F40-957F-429B-BF36-B42CA41DE130}" type="datetime4">
              <a:rPr lang="en-US" sz="1200" smtClean="0"/>
              <a:pPr/>
              <a:t>May 10, 2024</a:t>
            </a:fld>
            <a:endParaRPr lang="en-US" sz="1200" dirty="0"/>
          </a:p>
        </p:txBody>
      </p:sp>
      <p:sp>
        <p:nvSpPr>
          <p:cNvPr id="9" name="Slide Number Placeholder 3"/>
          <p:cNvSpPr txBox="1">
            <a:spLocks/>
          </p:cNvSpPr>
          <p:nvPr userDrawn="1"/>
        </p:nvSpPr>
        <p:spPr>
          <a:xfrm>
            <a:off x="8305800" y="88105"/>
            <a:ext cx="685800" cy="273844"/>
          </a:xfrm>
          <a:prstGeom prst="rect">
            <a:avLst/>
          </a:prstGeom>
        </p:spPr>
        <p:txBody>
          <a:bodyPr/>
          <a:lstStyle>
            <a:defPPr>
              <a:defRPr lang="en-US"/>
            </a:defPPr>
            <a:lvl1pPr marL="0" algn="l" defTabSz="914400" rtl="0" eaLnBrk="1" latinLnBrk="0" hangingPunct="1">
              <a:defRPr sz="18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2EC2-2C0B-4C03-9888-0B25156ED88D}" type="slidenum">
              <a:rPr lang="en-US" sz="1200" smtClean="0"/>
              <a:pPr/>
              <a:t>‹#›</a:t>
            </a:fld>
            <a:endParaRPr lang="en-US" sz="1200" dirty="0"/>
          </a:p>
        </p:txBody>
      </p:sp>
      <p:sp>
        <p:nvSpPr>
          <p:cNvPr id="10" name="Rectangle 9"/>
          <p:cNvSpPr/>
          <p:nvPr userDrawn="1"/>
        </p:nvSpPr>
        <p:spPr>
          <a:xfrm>
            <a:off x="0" y="0"/>
            <a:ext cx="9144000" cy="81394"/>
          </a:xfrm>
          <a:prstGeom prst="rect">
            <a:avLst/>
          </a:prstGeom>
          <a:solidFill>
            <a:srgbClr val="87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315200" y="4512475"/>
            <a:ext cx="1447800" cy="384514"/>
          </a:xfrm>
          <a:prstGeom prst="rect">
            <a:avLst/>
          </a:prstGeom>
        </p:spPr>
      </p:pic>
    </p:spTree>
    <p:extLst>
      <p:ext uri="{BB962C8B-B14F-4D97-AF65-F5344CB8AC3E}">
        <p14:creationId xmlns:p14="http://schemas.microsoft.com/office/powerpoint/2010/main" val="304337920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my.omh.ny.gov/analyticsRes1/files/aot/AOTGuidanceforReportingSignificantEvents11012017.pdf"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my.omh.ny.gov/bi/aot"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685800" y="971550"/>
            <a:ext cx="6781800" cy="2062103"/>
          </a:xfrm>
          <a:prstGeom prst="rect">
            <a:avLst/>
          </a:prstGeom>
          <a:noFill/>
          <a:ln>
            <a:noFill/>
          </a:ln>
        </p:spPr>
        <p:txBody>
          <a:bodyPr wrap="square" rtlCol="0">
            <a:spAutoFit/>
          </a:bodyPr>
          <a:lstStyle/>
          <a:p>
            <a:r>
              <a:rPr lang="en-US" altLang="en-US" sz="3200" b="1" dirty="0"/>
              <a:t>New York State Assisted Outpatient Treatment (AOT); A systemic overview and engagement considerations for Care Coordination </a:t>
            </a:r>
            <a:endParaRPr lang="en-US" sz="3200" b="1" dirty="0">
              <a:solidFill>
                <a:srgbClr val="553278"/>
              </a:solidFill>
              <a:latin typeface="Arial" panose="020B0604020202020204" pitchFamily="34" charset="0"/>
              <a:cs typeface="Arial" panose="020B0604020202020204" pitchFamily="34" charset="0"/>
            </a:endParaRPr>
          </a:p>
        </p:txBody>
      </p:sp>
      <p:sp>
        <p:nvSpPr>
          <p:cNvPr id="7" name="TextBox 6"/>
          <p:cNvSpPr txBox="1"/>
          <p:nvPr/>
        </p:nvSpPr>
        <p:spPr>
          <a:xfrm>
            <a:off x="685800" y="3181350"/>
            <a:ext cx="5867400" cy="445635"/>
          </a:xfrm>
          <a:prstGeom prst="rect">
            <a:avLst/>
          </a:prstGeom>
          <a:noFill/>
          <a:ln>
            <a:noFill/>
          </a:ln>
        </p:spPr>
        <p:txBody>
          <a:bodyPr wrap="square" rtlCol="0">
            <a:spAutoFit/>
          </a:bodyPr>
          <a:lstStyle/>
          <a:p>
            <a:pPr>
              <a:lnSpc>
                <a:spcPct val="80000"/>
              </a:lnSpc>
              <a:spcAft>
                <a:spcPct val="0"/>
              </a:spcAft>
            </a:pPr>
            <a:r>
              <a:rPr lang="en-US" altLang="en-US" sz="2800" dirty="0">
                <a:cs typeface="Arial" panose="020B0604020202020204" pitchFamily="34" charset="0"/>
              </a:rPr>
              <a:t>New York State Office of Mental Health</a:t>
            </a:r>
          </a:p>
        </p:txBody>
      </p:sp>
    </p:spTree>
    <p:extLst>
      <p:ext uri="{BB962C8B-B14F-4D97-AF65-F5344CB8AC3E}">
        <p14:creationId xmlns:p14="http://schemas.microsoft.com/office/powerpoint/2010/main" val="206780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E27B87-F01E-42BB-9A40-D56A48874BC9}"/>
              </a:ext>
            </a:extLst>
          </p:cNvPr>
          <p:cNvPicPr>
            <a:picLocks noChangeAspect="1"/>
          </p:cNvPicPr>
          <p:nvPr/>
        </p:nvPicPr>
        <p:blipFill>
          <a:blip r:embed="rId3"/>
          <a:stretch>
            <a:fillRect/>
          </a:stretch>
        </p:blipFill>
        <p:spPr>
          <a:xfrm>
            <a:off x="2041940" y="1483328"/>
            <a:ext cx="5060119" cy="3298222"/>
          </a:xfrm>
          <a:prstGeom prst="rect">
            <a:avLst/>
          </a:prstGeom>
        </p:spPr>
      </p:pic>
      <p:sp>
        <p:nvSpPr>
          <p:cNvPr id="3" name="Text Placeholder 2">
            <a:extLst>
              <a:ext uri="{FF2B5EF4-FFF2-40B4-BE49-F238E27FC236}">
                <a16:creationId xmlns:a16="http://schemas.microsoft.com/office/drawing/2014/main" id="{0AC0E57B-0A16-4361-8496-CC1525DEEA3E}"/>
              </a:ext>
            </a:extLst>
          </p:cNvPr>
          <p:cNvSpPr>
            <a:spLocks noGrp="1"/>
          </p:cNvSpPr>
          <p:nvPr>
            <p:ph type="body" sz="quarter" idx="12"/>
          </p:nvPr>
        </p:nvSpPr>
        <p:spPr/>
        <p:txBody>
          <a:bodyPr/>
          <a:lstStyle/>
          <a:p>
            <a:pPr algn="ctr"/>
            <a:r>
              <a:rPr lang="en-US" dirty="0"/>
              <a:t>Concentric Circles of Oversight</a:t>
            </a:r>
          </a:p>
        </p:txBody>
      </p:sp>
    </p:spTree>
    <p:extLst>
      <p:ext uri="{BB962C8B-B14F-4D97-AF65-F5344CB8AC3E}">
        <p14:creationId xmlns:p14="http://schemas.microsoft.com/office/powerpoint/2010/main" val="872798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002367-1486-4450-9300-EFC8733974D8}"/>
              </a:ext>
            </a:extLst>
          </p:cNvPr>
          <p:cNvSpPr>
            <a:spLocks noGrp="1"/>
          </p:cNvSpPr>
          <p:nvPr>
            <p:ph type="body" sz="quarter" idx="11"/>
          </p:nvPr>
        </p:nvSpPr>
        <p:spPr>
          <a:xfrm>
            <a:off x="533400" y="1047750"/>
            <a:ext cx="7391400" cy="762000"/>
          </a:xfrm>
        </p:spPr>
        <p:txBody>
          <a:bodyPr/>
          <a:lstStyle/>
          <a:p>
            <a:pPr algn="ctr"/>
            <a:r>
              <a:rPr lang="en-US" sz="1600" dirty="0">
                <a:solidFill>
                  <a:schemeClr val="tx1"/>
                </a:solidFill>
              </a:rPr>
              <a:t>Try and keep in mind, that each recipient you serve is involved in multiple systems. These systems work better when they work </a:t>
            </a:r>
            <a:r>
              <a:rPr lang="en-US" sz="1600" i="1" dirty="0">
                <a:solidFill>
                  <a:schemeClr val="tx1"/>
                </a:solidFill>
              </a:rPr>
              <a:t>with</a:t>
            </a:r>
            <a:r>
              <a:rPr lang="en-US" sz="1600" dirty="0">
                <a:solidFill>
                  <a:schemeClr val="tx1"/>
                </a:solidFill>
              </a:rPr>
              <a:t> rather than </a:t>
            </a:r>
            <a:r>
              <a:rPr lang="en-US" sz="1600" i="1" dirty="0">
                <a:solidFill>
                  <a:schemeClr val="tx1"/>
                </a:solidFill>
              </a:rPr>
              <a:t>for</a:t>
            </a:r>
            <a:r>
              <a:rPr lang="en-US" sz="1600" dirty="0">
                <a:solidFill>
                  <a:schemeClr val="tx1"/>
                </a:solidFill>
              </a:rPr>
              <a:t> an individual and are able to communicate effectively.</a:t>
            </a:r>
          </a:p>
        </p:txBody>
      </p:sp>
      <p:sp>
        <p:nvSpPr>
          <p:cNvPr id="3" name="Text Placeholder 2">
            <a:extLst>
              <a:ext uri="{FF2B5EF4-FFF2-40B4-BE49-F238E27FC236}">
                <a16:creationId xmlns:a16="http://schemas.microsoft.com/office/drawing/2014/main" id="{831E8C4F-9300-47C3-A792-D3D4DF5A8C9C}"/>
              </a:ext>
            </a:extLst>
          </p:cNvPr>
          <p:cNvSpPr>
            <a:spLocks noGrp="1"/>
          </p:cNvSpPr>
          <p:nvPr>
            <p:ph type="body" sz="quarter" idx="12"/>
          </p:nvPr>
        </p:nvSpPr>
        <p:spPr/>
        <p:txBody>
          <a:bodyPr/>
          <a:lstStyle/>
          <a:p>
            <a:pPr algn="ctr"/>
            <a:r>
              <a:rPr lang="en-US" dirty="0"/>
              <a:t>Systems</a:t>
            </a:r>
          </a:p>
        </p:txBody>
      </p:sp>
      <p:graphicFrame>
        <p:nvGraphicFramePr>
          <p:cNvPr id="5" name="Diagram 4">
            <a:extLst>
              <a:ext uri="{FF2B5EF4-FFF2-40B4-BE49-F238E27FC236}">
                <a16:creationId xmlns:a16="http://schemas.microsoft.com/office/drawing/2014/main" id="{A5929F36-71FA-4ACF-9EF2-2586B6EE7AF4}"/>
              </a:ext>
            </a:extLst>
          </p:cNvPr>
          <p:cNvGraphicFramePr/>
          <p:nvPr>
            <p:extLst>
              <p:ext uri="{D42A27DB-BD31-4B8C-83A1-F6EECF244321}">
                <p14:modId xmlns:p14="http://schemas.microsoft.com/office/powerpoint/2010/main" val="3218467246"/>
              </p:ext>
            </p:extLst>
          </p:nvPr>
        </p:nvGraphicFramePr>
        <p:xfrm>
          <a:off x="1905000" y="1809750"/>
          <a:ext cx="54864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36015AFC-0EAF-4BAE-B5F3-481627C68B8B}"/>
              </a:ext>
            </a:extLst>
          </p:cNvPr>
          <p:cNvPicPr>
            <a:picLocks noChangeAspect="1"/>
          </p:cNvPicPr>
          <p:nvPr/>
        </p:nvPicPr>
        <p:blipFill>
          <a:blip r:embed="rId8"/>
          <a:stretch>
            <a:fillRect/>
          </a:stretch>
        </p:blipFill>
        <p:spPr>
          <a:xfrm>
            <a:off x="3619500" y="2422430"/>
            <a:ext cx="2057687" cy="2172003"/>
          </a:xfrm>
          <a:prstGeom prst="rect">
            <a:avLst/>
          </a:prstGeom>
        </p:spPr>
      </p:pic>
    </p:spTree>
    <p:extLst>
      <p:ext uri="{BB962C8B-B14F-4D97-AF65-F5344CB8AC3E}">
        <p14:creationId xmlns:p14="http://schemas.microsoft.com/office/powerpoint/2010/main" val="4010414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BB088A-E6CC-4CDA-91AE-108A1C0F6153}"/>
              </a:ext>
            </a:extLst>
          </p:cNvPr>
          <p:cNvSpPr>
            <a:spLocks noGrp="1"/>
          </p:cNvSpPr>
          <p:nvPr>
            <p:ph type="body" sz="quarter" idx="11"/>
          </p:nvPr>
        </p:nvSpPr>
        <p:spPr/>
        <p:txBody>
          <a:bodyPr/>
          <a:lstStyle/>
          <a:p>
            <a:pPr>
              <a:lnSpc>
                <a:spcPct val="90000"/>
              </a:lnSpc>
              <a:defRPr/>
            </a:pPr>
            <a:r>
              <a:rPr lang="en-US" altLang="en-US" b="1" u="sng" dirty="0">
                <a:solidFill>
                  <a:schemeClr val="tx1"/>
                </a:solidFill>
              </a:rPr>
              <a:t>OMH AOT Program Coordinator</a:t>
            </a:r>
          </a:p>
          <a:p>
            <a:pPr lvl="1">
              <a:lnSpc>
                <a:spcPct val="90000"/>
              </a:lnSpc>
              <a:buFont typeface="Wingdings 3" charset="2"/>
              <a:buChar char=""/>
              <a:defRPr/>
            </a:pPr>
            <a:endParaRPr lang="en-US" altLang="en-US" sz="2400" b="1" dirty="0"/>
          </a:p>
          <a:p>
            <a:pPr lvl="1">
              <a:lnSpc>
                <a:spcPct val="90000"/>
              </a:lnSpc>
              <a:buFont typeface="Arial" panose="020B0604020202020204" pitchFamily="34" charset="0"/>
              <a:buChar char="•"/>
              <a:defRPr/>
            </a:pPr>
            <a:r>
              <a:rPr lang="en-US" altLang="en-US" sz="2400" b="1" dirty="0"/>
              <a:t>Oversees and monitors county AOT activities, including:</a:t>
            </a:r>
          </a:p>
          <a:p>
            <a:pPr lvl="1">
              <a:lnSpc>
                <a:spcPct val="90000"/>
              </a:lnSpc>
              <a:buFont typeface="Wingdings 3" charset="2"/>
              <a:buChar char=""/>
              <a:defRPr/>
            </a:pPr>
            <a:endParaRPr lang="en-US" altLang="en-US" sz="2400" b="1" dirty="0"/>
          </a:p>
          <a:p>
            <a:pPr lvl="2">
              <a:lnSpc>
                <a:spcPct val="90000"/>
              </a:lnSpc>
              <a:defRPr/>
            </a:pPr>
            <a:r>
              <a:rPr lang="en-US" altLang="en-US" b="1" dirty="0"/>
              <a:t>Timely completion of investigations</a:t>
            </a:r>
          </a:p>
          <a:p>
            <a:pPr lvl="2">
              <a:lnSpc>
                <a:spcPct val="90000"/>
              </a:lnSpc>
              <a:buFont typeface="Wingdings 3" charset="2"/>
              <a:buChar char=""/>
              <a:defRPr/>
            </a:pPr>
            <a:endParaRPr lang="en-US" altLang="en-US" b="1" dirty="0"/>
          </a:p>
          <a:p>
            <a:pPr lvl="2">
              <a:lnSpc>
                <a:spcPct val="90000"/>
              </a:lnSpc>
              <a:defRPr/>
            </a:pPr>
            <a:r>
              <a:rPr lang="en-US" altLang="en-US" b="1" dirty="0"/>
              <a:t>Timely provision of court-ordered services</a:t>
            </a:r>
          </a:p>
          <a:p>
            <a:endParaRPr lang="en-US" dirty="0"/>
          </a:p>
        </p:txBody>
      </p:sp>
      <p:sp>
        <p:nvSpPr>
          <p:cNvPr id="3" name="Text Placeholder 2">
            <a:extLst>
              <a:ext uri="{FF2B5EF4-FFF2-40B4-BE49-F238E27FC236}">
                <a16:creationId xmlns:a16="http://schemas.microsoft.com/office/drawing/2014/main" id="{86ABD5C1-887C-416A-BA79-B66D57D0A82F}"/>
              </a:ext>
            </a:extLst>
          </p:cNvPr>
          <p:cNvSpPr>
            <a:spLocks noGrp="1"/>
          </p:cNvSpPr>
          <p:nvPr>
            <p:ph type="body" sz="quarter" idx="12"/>
          </p:nvPr>
        </p:nvSpPr>
        <p:spPr/>
        <p:txBody>
          <a:bodyPr/>
          <a:lstStyle/>
          <a:p>
            <a:pPr algn="ctr"/>
            <a:r>
              <a:rPr lang="en-US" altLang="en-US" dirty="0"/>
              <a:t>Key Roles &amp; Responsibilities</a:t>
            </a:r>
            <a:br>
              <a:rPr lang="en-US" altLang="en-US" dirty="0"/>
            </a:br>
            <a:r>
              <a:rPr lang="en-US" altLang="en-US" sz="2400" dirty="0"/>
              <a:t>MHL </a:t>
            </a:r>
            <a:r>
              <a:rPr lang="en-US" altLang="en-US" sz="2400" dirty="0">
                <a:cs typeface="Times New Roman" panose="02020603050405020304" pitchFamily="18" charset="0"/>
              </a:rPr>
              <a:t>§7.17(f) </a:t>
            </a:r>
            <a:endParaRPr lang="en-US" dirty="0"/>
          </a:p>
        </p:txBody>
      </p:sp>
    </p:spTree>
    <p:extLst>
      <p:ext uri="{BB962C8B-B14F-4D97-AF65-F5344CB8AC3E}">
        <p14:creationId xmlns:p14="http://schemas.microsoft.com/office/powerpoint/2010/main" val="2798448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C107AF-1B79-4A9C-A58B-BF683756A86C}"/>
              </a:ext>
            </a:extLst>
          </p:cNvPr>
          <p:cNvSpPr>
            <a:spLocks noGrp="1"/>
          </p:cNvSpPr>
          <p:nvPr>
            <p:ph type="body" sz="quarter" idx="11"/>
          </p:nvPr>
        </p:nvSpPr>
        <p:spPr>
          <a:xfrm>
            <a:off x="304800" y="1504950"/>
            <a:ext cx="7467600" cy="1219200"/>
          </a:xfrm>
        </p:spPr>
        <p:txBody>
          <a:bodyPr/>
          <a:lstStyle/>
          <a:p>
            <a:pPr>
              <a:lnSpc>
                <a:spcPct val="80000"/>
              </a:lnSpc>
              <a:defRPr/>
            </a:pPr>
            <a:r>
              <a:rPr lang="en-US" altLang="en-US" b="1" u="sng" dirty="0">
                <a:solidFill>
                  <a:schemeClr val="tx1">
                    <a:lumMod val="85000"/>
                    <a:lumOff val="15000"/>
                  </a:schemeClr>
                </a:solidFill>
              </a:rPr>
              <a:t>County Director of Community Services</a:t>
            </a:r>
            <a:r>
              <a:rPr lang="en-US" altLang="en-US" b="1" dirty="0">
                <a:solidFill>
                  <a:schemeClr val="tx1">
                    <a:lumMod val="85000"/>
                    <a:lumOff val="15000"/>
                  </a:schemeClr>
                </a:solidFill>
              </a:rPr>
              <a:t> (DCS) of the Local Government Unit (LGU)</a:t>
            </a:r>
          </a:p>
          <a:p>
            <a:pPr>
              <a:lnSpc>
                <a:spcPct val="80000"/>
              </a:lnSpc>
              <a:defRPr/>
            </a:pPr>
            <a:endParaRPr lang="en-US" altLang="en-US" b="1" dirty="0">
              <a:solidFill>
                <a:schemeClr val="tx1">
                  <a:lumMod val="85000"/>
                  <a:lumOff val="15000"/>
                </a:schemeClr>
              </a:solidFill>
            </a:endParaRPr>
          </a:p>
          <a:p>
            <a:pPr lvl="1">
              <a:lnSpc>
                <a:spcPct val="80000"/>
              </a:lnSpc>
              <a:buFont typeface="Arial"/>
              <a:buChar char="•"/>
              <a:defRPr/>
            </a:pPr>
            <a:r>
              <a:rPr lang="en-US" altLang="en-US" sz="2400" b="1" dirty="0">
                <a:solidFill>
                  <a:schemeClr val="tx1">
                    <a:lumMod val="85000"/>
                    <a:lumOff val="15000"/>
                  </a:schemeClr>
                </a:solidFill>
                <a:latin typeface="+mn-lt"/>
              </a:rPr>
              <a:t>Accepts referrals of at-risk mentally ill persons </a:t>
            </a:r>
          </a:p>
          <a:p>
            <a:pPr lvl="1">
              <a:lnSpc>
                <a:spcPct val="80000"/>
              </a:lnSpc>
              <a:buFont typeface="Arial"/>
              <a:buChar char="•"/>
              <a:defRPr/>
            </a:pPr>
            <a:r>
              <a:rPr lang="en-US" altLang="en-US" sz="2400" b="1" dirty="0">
                <a:solidFill>
                  <a:schemeClr val="tx1">
                    <a:lumMod val="85000"/>
                    <a:lumOff val="15000"/>
                  </a:schemeClr>
                </a:solidFill>
                <a:latin typeface="+mn-lt"/>
              </a:rPr>
              <a:t>Conducts timely investigations </a:t>
            </a:r>
          </a:p>
          <a:p>
            <a:pPr lvl="1">
              <a:lnSpc>
                <a:spcPct val="80000"/>
              </a:lnSpc>
              <a:buFont typeface="Arial"/>
              <a:buChar char="•"/>
              <a:defRPr/>
            </a:pPr>
            <a:r>
              <a:rPr lang="en-US" altLang="en-US" sz="2400" b="1" dirty="0">
                <a:solidFill>
                  <a:schemeClr val="tx1">
                    <a:lumMod val="85000"/>
                    <a:lumOff val="15000"/>
                  </a:schemeClr>
                </a:solidFill>
                <a:latin typeface="+mn-lt"/>
              </a:rPr>
              <a:t>Files petitions for AOT when appropriate</a:t>
            </a:r>
          </a:p>
          <a:p>
            <a:pPr lvl="1">
              <a:lnSpc>
                <a:spcPct val="80000"/>
              </a:lnSpc>
              <a:buFont typeface="Arial"/>
              <a:buChar char="•"/>
              <a:defRPr/>
            </a:pPr>
            <a:r>
              <a:rPr lang="en-US" altLang="en-US" sz="2400" b="1" dirty="0">
                <a:solidFill>
                  <a:schemeClr val="tx1">
                    <a:lumMod val="85000"/>
                    <a:lumOff val="15000"/>
                  </a:schemeClr>
                </a:solidFill>
                <a:latin typeface="+mn-lt"/>
              </a:rPr>
              <a:t>Coordinates timely delivery of services</a:t>
            </a:r>
          </a:p>
          <a:p>
            <a:pPr lvl="1">
              <a:lnSpc>
                <a:spcPct val="80000"/>
              </a:lnSpc>
              <a:buFont typeface="Arial"/>
              <a:buChar char="•"/>
              <a:defRPr/>
            </a:pPr>
            <a:r>
              <a:rPr lang="en-US" sz="2400" b="1" dirty="0">
                <a:latin typeface="+mn-lt"/>
              </a:rPr>
              <a:t>The Local Governing Unit (LGU) has a statutory role to govern the oversight of county and local not for profit service providers</a:t>
            </a:r>
            <a:endParaRPr lang="en-US" sz="2400" dirty="0"/>
          </a:p>
        </p:txBody>
      </p:sp>
      <p:sp>
        <p:nvSpPr>
          <p:cNvPr id="3" name="Text Placeholder 2">
            <a:extLst>
              <a:ext uri="{FF2B5EF4-FFF2-40B4-BE49-F238E27FC236}">
                <a16:creationId xmlns:a16="http://schemas.microsoft.com/office/drawing/2014/main" id="{00F3F6E7-B079-43A8-A5C1-16C90A0EAFB0}"/>
              </a:ext>
            </a:extLst>
          </p:cNvPr>
          <p:cNvSpPr>
            <a:spLocks noGrp="1"/>
          </p:cNvSpPr>
          <p:nvPr>
            <p:ph type="body" sz="quarter" idx="12"/>
          </p:nvPr>
        </p:nvSpPr>
        <p:spPr>
          <a:xfrm>
            <a:off x="211731" y="438150"/>
            <a:ext cx="6781800" cy="762000"/>
          </a:xfrm>
        </p:spPr>
        <p:txBody>
          <a:bodyPr/>
          <a:lstStyle/>
          <a:p>
            <a:pPr algn="ctr"/>
            <a:r>
              <a:rPr lang="en-US" altLang="en-US" dirty="0"/>
              <a:t>Key Roles &amp; Responsibilities</a:t>
            </a:r>
            <a:br>
              <a:rPr lang="en-US" altLang="en-US" dirty="0"/>
            </a:br>
            <a:r>
              <a:rPr lang="en-US" altLang="en-US" sz="2400" dirty="0"/>
              <a:t>MHL </a:t>
            </a:r>
            <a:r>
              <a:rPr lang="en-US" altLang="en-US" sz="2400" dirty="0">
                <a:cs typeface="Times New Roman" panose="02020603050405020304" pitchFamily="18" charset="0"/>
              </a:rPr>
              <a:t>§9.47(b)</a:t>
            </a:r>
            <a:endParaRPr lang="en-US" dirty="0"/>
          </a:p>
        </p:txBody>
      </p:sp>
    </p:spTree>
    <p:extLst>
      <p:ext uri="{BB962C8B-B14F-4D97-AF65-F5344CB8AC3E}">
        <p14:creationId xmlns:p14="http://schemas.microsoft.com/office/powerpoint/2010/main" val="820676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C463AB-3B2B-49DF-A343-04B6E62441D2}"/>
              </a:ext>
            </a:extLst>
          </p:cNvPr>
          <p:cNvSpPr>
            <a:spLocks noGrp="1"/>
          </p:cNvSpPr>
          <p:nvPr>
            <p:ph type="body" sz="quarter" idx="11"/>
          </p:nvPr>
        </p:nvSpPr>
        <p:spPr>
          <a:xfrm>
            <a:off x="457200" y="1504950"/>
            <a:ext cx="7772400" cy="2971800"/>
          </a:xfrm>
        </p:spPr>
        <p:txBody>
          <a:bodyPr/>
          <a:lstStyle/>
          <a:p>
            <a:pPr>
              <a:defRPr/>
            </a:pPr>
            <a:r>
              <a:rPr lang="en-US" altLang="en-US" sz="2200" b="1" u="sng" dirty="0">
                <a:solidFill>
                  <a:schemeClr val="tx1"/>
                </a:solidFill>
              </a:rPr>
              <a:t>Care Coordinator (Care Manager / ACT)</a:t>
            </a:r>
            <a:r>
              <a:rPr lang="en-US" altLang="en-US" sz="2200" b="1" dirty="0">
                <a:solidFill>
                  <a:schemeClr val="tx1"/>
                </a:solidFill>
              </a:rPr>
              <a:t>	</a:t>
            </a:r>
          </a:p>
          <a:p>
            <a:pPr marL="342900" indent="-342900">
              <a:buFont typeface="Arial" panose="020B0604020202020204" pitchFamily="34" charset="0"/>
              <a:buChar char="•"/>
              <a:defRPr/>
            </a:pPr>
            <a:r>
              <a:rPr lang="en-US" altLang="en-US" sz="2200" dirty="0">
                <a:solidFill>
                  <a:schemeClr val="tx1"/>
                </a:solidFill>
              </a:rPr>
              <a:t>Weekly contact with county AOT personnel - monitor and report non-compliance with court-ordered treatment plan</a:t>
            </a:r>
          </a:p>
          <a:p>
            <a:pPr marL="342900" indent="-342900">
              <a:buFont typeface="Arial" panose="020B0604020202020204" pitchFamily="34" charset="0"/>
              <a:buChar char="•"/>
              <a:defRPr/>
            </a:pPr>
            <a:r>
              <a:rPr lang="en-US" altLang="en-US" sz="2200" dirty="0">
                <a:solidFill>
                  <a:schemeClr val="tx1"/>
                </a:solidFill>
              </a:rPr>
              <a:t>Mandatory </a:t>
            </a:r>
            <a:r>
              <a:rPr lang="en-US" altLang="en-US" sz="2000" dirty="0">
                <a:solidFill>
                  <a:schemeClr val="tx1"/>
                </a:solidFill>
              </a:rPr>
              <a:t>weekly in-person contact with AOT recipient</a:t>
            </a:r>
          </a:p>
          <a:p>
            <a:pPr marL="342900" indent="-342900">
              <a:buFont typeface="Arial" panose="020B0604020202020204" pitchFamily="34" charset="0"/>
              <a:buChar char="•"/>
              <a:defRPr/>
            </a:pPr>
            <a:r>
              <a:rPr lang="en-US" altLang="en-US" sz="2200" dirty="0">
                <a:solidFill>
                  <a:schemeClr val="tx1"/>
                </a:solidFill>
              </a:rPr>
              <a:t>Support recipient in pursuit of treatment plan goals</a:t>
            </a:r>
          </a:p>
          <a:p>
            <a:pPr marL="342900" indent="-342900">
              <a:buFont typeface="Arial" panose="020B0604020202020204" pitchFamily="34" charset="0"/>
              <a:buChar char="•"/>
              <a:defRPr/>
            </a:pPr>
            <a:r>
              <a:rPr lang="en-US" altLang="en-US" sz="2200" dirty="0">
                <a:solidFill>
                  <a:schemeClr val="tx1"/>
                </a:solidFill>
              </a:rPr>
              <a:t>Assist in engagement with providers</a:t>
            </a:r>
          </a:p>
          <a:p>
            <a:pPr marL="342900" indent="-342900">
              <a:buFont typeface="Arial" panose="020B0604020202020204" pitchFamily="34" charset="0"/>
              <a:buChar char="•"/>
              <a:defRPr/>
            </a:pPr>
            <a:r>
              <a:rPr lang="en-US" altLang="en-US" sz="2200" dirty="0">
                <a:solidFill>
                  <a:schemeClr val="tx1"/>
                </a:solidFill>
              </a:rPr>
              <a:t>Statutory reporting requirements</a:t>
            </a:r>
          </a:p>
          <a:p>
            <a:endParaRPr lang="en-US" dirty="0"/>
          </a:p>
        </p:txBody>
      </p:sp>
      <p:sp>
        <p:nvSpPr>
          <p:cNvPr id="3" name="Text Placeholder 2">
            <a:extLst>
              <a:ext uri="{FF2B5EF4-FFF2-40B4-BE49-F238E27FC236}">
                <a16:creationId xmlns:a16="http://schemas.microsoft.com/office/drawing/2014/main" id="{09A2F94D-F1CC-4215-9989-6559385C3E96}"/>
              </a:ext>
            </a:extLst>
          </p:cNvPr>
          <p:cNvSpPr>
            <a:spLocks noGrp="1"/>
          </p:cNvSpPr>
          <p:nvPr>
            <p:ph type="body" sz="quarter" idx="12"/>
          </p:nvPr>
        </p:nvSpPr>
        <p:spPr/>
        <p:txBody>
          <a:bodyPr/>
          <a:lstStyle/>
          <a:p>
            <a:pPr algn="ctr"/>
            <a:r>
              <a:rPr lang="en-US" altLang="en-US" dirty="0"/>
              <a:t>Key Roles &amp; Responsibilities</a:t>
            </a:r>
            <a:endParaRPr lang="en-US" dirty="0"/>
          </a:p>
        </p:txBody>
      </p:sp>
    </p:spTree>
    <p:extLst>
      <p:ext uri="{BB962C8B-B14F-4D97-AF65-F5344CB8AC3E}">
        <p14:creationId xmlns:p14="http://schemas.microsoft.com/office/powerpoint/2010/main" val="184234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5B514D-DB84-4088-AE7D-630DE85BDC76}"/>
              </a:ext>
            </a:extLst>
          </p:cNvPr>
          <p:cNvSpPr>
            <a:spLocks noGrp="1"/>
          </p:cNvSpPr>
          <p:nvPr>
            <p:ph type="body" sz="quarter" idx="11"/>
          </p:nvPr>
        </p:nvSpPr>
        <p:spPr>
          <a:xfrm>
            <a:off x="381000" y="1200150"/>
            <a:ext cx="8044543" cy="3124200"/>
          </a:xfrm>
        </p:spPr>
        <p:txBody>
          <a:bodyPr/>
          <a:lstStyle/>
          <a:p>
            <a:pPr>
              <a:spcAft>
                <a:spcPts val="1200"/>
              </a:spcAft>
            </a:pPr>
            <a:r>
              <a:rPr lang="en-US" sz="2000" dirty="0">
                <a:solidFill>
                  <a:schemeClr val="tx1"/>
                </a:solidFill>
              </a:rPr>
              <a:t>When an individual on AOT is assigned to Health Home: </a:t>
            </a:r>
          </a:p>
          <a:p>
            <a:pPr marL="342900" indent="-342900">
              <a:spcAft>
                <a:spcPts val="1200"/>
              </a:spcAft>
              <a:buFont typeface="Arial" panose="020B0604020202020204" pitchFamily="34" charset="0"/>
              <a:buChar char="•"/>
            </a:pPr>
            <a:r>
              <a:rPr lang="en-US" sz="2000" dirty="0">
                <a:solidFill>
                  <a:schemeClr val="tx1"/>
                </a:solidFill>
              </a:rPr>
              <a:t>ONLY designated Specialty MH CMA providers with prior approval to serve AOT population can enroll individuals on AOT.</a:t>
            </a:r>
          </a:p>
          <a:p>
            <a:pPr marL="342900" indent="-342900">
              <a:spcAft>
                <a:spcPts val="1200"/>
              </a:spcAft>
              <a:buFont typeface="Arial" panose="020B0604020202020204" pitchFamily="34" charset="0"/>
              <a:buChar char="•"/>
            </a:pPr>
            <a:r>
              <a:rPr lang="en-US" altLang="en-US" sz="2000" dirty="0">
                <a:solidFill>
                  <a:schemeClr val="tx1"/>
                </a:solidFill>
              </a:rPr>
              <a:t>AOT Order can be used to enroll recipient in Health Home, in lieu of refusal to sign 5055. </a:t>
            </a:r>
          </a:p>
          <a:p>
            <a:pPr marL="342900" indent="-342900">
              <a:spcAft>
                <a:spcPts val="1200"/>
              </a:spcAft>
              <a:buFont typeface="Arial" panose="020B0604020202020204" pitchFamily="34" charset="0"/>
              <a:buChar char="•"/>
            </a:pPr>
            <a:endParaRPr lang="en-US" altLang="en-US" sz="2000" dirty="0">
              <a:solidFill>
                <a:schemeClr val="tx1"/>
              </a:solidFill>
            </a:endParaRPr>
          </a:p>
          <a:p>
            <a:endParaRPr lang="en-US" sz="2000" b="1" dirty="0">
              <a:solidFill>
                <a:schemeClr val="tx1"/>
              </a:solidFill>
            </a:endParaRPr>
          </a:p>
        </p:txBody>
      </p:sp>
      <p:sp>
        <p:nvSpPr>
          <p:cNvPr id="3" name="Text Placeholder 2">
            <a:extLst>
              <a:ext uri="{FF2B5EF4-FFF2-40B4-BE49-F238E27FC236}">
                <a16:creationId xmlns:a16="http://schemas.microsoft.com/office/drawing/2014/main" id="{E94F63DD-1E69-4B6C-B4DD-1C9AE819FC9E}"/>
              </a:ext>
            </a:extLst>
          </p:cNvPr>
          <p:cNvSpPr>
            <a:spLocks noGrp="1"/>
          </p:cNvSpPr>
          <p:nvPr>
            <p:ph type="body" sz="quarter" idx="12"/>
          </p:nvPr>
        </p:nvSpPr>
        <p:spPr>
          <a:xfrm>
            <a:off x="249755" y="514350"/>
            <a:ext cx="8763000" cy="685800"/>
          </a:xfrm>
        </p:spPr>
        <p:txBody>
          <a:bodyPr/>
          <a:lstStyle/>
          <a:p>
            <a:r>
              <a:rPr lang="en-US" dirty="0">
                <a:solidFill>
                  <a:srgbClr val="7030A0"/>
                </a:solidFill>
              </a:rPr>
              <a:t>Care Coordination: Specialty MH CMAs</a:t>
            </a:r>
          </a:p>
        </p:txBody>
      </p:sp>
    </p:spTree>
    <p:extLst>
      <p:ext uri="{BB962C8B-B14F-4D97-AF65-F5344CB8AC3E}">
        <p14:creationId xmlns:p14="http://schemas.microsoft.com/office/powerpoint/2010/main" val="639925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BA22C4-BF64-4F6D-AFE9-D12D78F15EF5}"/>
              </a:ext>
            </a:extLst>
          </p:cNvPr>
          <p:cNvSpPr>
            <a:spLocks noGrp="1"/>
          </p:cNvSpPr>
          <p:nvPr>
            <p:ph type="body" sz="quarter" idx="12"/>
          </p:nvPr>
        </p:nvSpPr>
        <p:spPr>
          <a:xfrm>
            <a:off x="228600" y="666750"/>
            <a:ext cx="8763000" cy="3810000"/>
          </a:xfrm>
        </p:spPr>
        <p:txBody>
          <a:bodyPr/>
          <a:lstStyle/>
          <a:p>
            <a:r>
              <a:rPr lang="en-US" dirty="0">
                <a:solidFill>
                  <a:srgbClr val="7030A0"/>
                </a:solidFill>
              </a:rPr>
              <a:t>Health Home Plus (HH+) Services for AOT</a:t>
            </a:r>
          </a:p>
          <a:p>
            <a:endParaRPr lang="en-US" sz="1200" b="0" dirty="0">
              <a:solidFill>
                <a:schemeClr val="tx1"/>
              </a:solidFill>
            </a:endParaRPr>
          </a:p>
          <a:p>
            <a:pPr marL="342900" indent="-342900">
              <a:buFont typeface="Arial" panose="020B0604020202020204" pitchFamily="34" charset="0"/>
              <a:buChar char="•"/>
            </a:pPr>
            <a:r>
              <a:rPr lang="en-US" sz="2000" b="0" dirty="0">
                <a:solidFill>
                  <a:schemeClr val="tx1"/>
                </a:solidFill>
              </a:rPr>
              <a:t>Minimum of 4 </a:t>
            </a:r>
            <a:r>
              <a:rPr lang="en-US" sz="2000" dirty="0">
                <a:solidFill>
                  <a:schemeClr val="tx1"/>
                </a:solidFill>
              </a:rPr>
              <a:t>in-person </a:t>
            </a:r>
            <a:r>
              <a:rPr lang="en-US" sz="2000" b="0" dirty="0">
                <a:solidFill>
                  <a:schemeClr val="tx1"/>
                </a:solidFill>
              </a:rPr>
              <a:t>contacts per month for AOT </a:t>
            </a:r>
          </a:p>
          <a:p>
            <a:pPr marL="342900" indent="-342900">
              <a:buFont typeface="Arial" panose="020B0604020202020204" pitchFamily="34" charset="0"/>
              <a:buChar char="•"/>
            </a:pPr>
            <a:r>
              <a:rPr lang="en-US" sz="2000" b="0" dirty="0">
                <a:solidFill>
                  <a:schemeClr val="tx1"/>
                </a:solidFill>
              </a:rPr>
              <a:t>Provided by qualified staff with particular expertise (education and experience) and supervision</a:t>
            </a:r>
          </a:p>
          <a:p>
            <a:pPr marL="342900" indent="-342900">
              <a:buFont typeface="Arial" panose="020B0604020202020204" pitchFamily="34" charset="0"/>
              <a:buChar char="•"/>
            </a:pPr>
            <a:r>
              <a:rPr lang="en-US" sz="2000" b="0" dirty="0">
                <a:solidFill>
                  <a:schemeClr val="tx1"/>
                </a:solidFill>
              </a:rPr>
              <a:t>Smaller caseloads (not to exceed 1:20 ratio) </a:t>
            </a:r>
          </a:p>
          <a:p>
            <a:pPr>
              <a:spcAft>
                <a:spcPts val="600"/>
              </a:spcAft>
            </a:pPr>
            <a:endParaRPr lang="en-US" sz="2000" b="0" dirty="0">
              <a:solidFill>
                <a:schemeClr val="tx1"/>
              </a:solidFill>
            </a:endParaRPr>
          </a:p>
          <a:p>
            <a:pPr>
              <a:spcAft>
                <a:spcPts val="600"/>
              </a:spcAft>
            </a:pPr>
            <a:r>
              <a:rPr lang="en-US" sz="2000" b="0" dirty="0">
                <a:solidFill>
                  <a:schemeClr val="tx1"/>
                </a:solidFill>
              </a:rPr>
              <a:t>Services should never be changed for AOT recipients without the collaboration of the county. </a:t>
            </a:r>
          </a:p>
        </p:txBody>
      </p:sp>
    </p:spTree>
    <p:extLst>
      <p:ext uri="{BB962C8B-B14F-4D97-AF65-F5344CB8AC3E}">
        <p14:creationId xmlns:p14="http://schemas.microsoft.com/office/powerpoint/2010/main" val="2330575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64ABB5-75B9-4739-83ED-857403332B6A}"/>
              </a:ext>
            </a:extLst>
          </p:cNvPr>
          <p:cNvSpPr>
            <a:spLocks noGrp="1"/>
          </p:cNvSpPr>
          <p:nvPr>
            <p:ph type="body" sz="quarter" idx="11"/>
          </p:nvPr>
        </p:nvSpPr>
        <p:spPr>
          <a:xfrm>
            <a:off x="219974" y="1352550"/>
            <a:ext cx="8085826" cy="3276600"/>
          </a:xfrm>
        </p:spPr>
        <p:txBody>
          <a:bodyPr/>
          <a:lstStyle/>
          <a:p>
            <a:pPr marL="285750" indent="-285750">
              <a:lnSpc>
                <a:spcPct val="90000"/>
              </a:lnSpc>
              <a:buFont typeface="Arial" panose="020B0604020202020204" pitchFamily="34" charset="0"/>
              <a:buChar char="•"/>
              <a:defRPr/>
            </a:pPr>
            <a:r>
              <a:rPr lang="en-US" sz="1400" b="1" u="sng" dirty="0">
                <a:solidFill>
                  <a:schemeClr val="tx1"/>
                </a:solidFill>
                <a:cs typeface="Calibri" pitchFamily="34" charset="0"/>
              </a:rPr>
              <a:t>In the Community</a:t>
            </a:r>
          </a:p>
          <a:p>
            <a:pPr lvl="1">
              <a:lnSpc>
                <a:spcPct val="90000"/>
              </a:lnSpc>
              <a:defRPr/>
            </a:pPr>
            <a:r>
              <a:rPr lang="en-US" sz="1400" dirty="0">
                <a:cs typeface="Calibri" pitchFamily="34" charset="0"/>
              </a:rPr>
              <a:t>Minimum weekly </a:t>
            </a:r>
            <a:r>
              <a:rPr lang="en-US" sz="1400" b="1" dirty="0">
                <a:cs typeface="Calibri" pitchFamily="34" charset="0"/>
              </a:rPr>
              <a:t>in-person</a:t>
            </a:r>
            <a:r>
              <a:rPr lang="en-US" sz="1400" dirty="0">
                <a:cs typeface="Calibri" pitchFamily="34" charset="0"/>
              </a:rPr>
              <a:t> contacts as specified in court order </a:t>
            </a:r>
          </a:p>
          <a:p>
            <a:pPr lvl="2">
              <a:lnSpc>
                <a:spcPct val="90000"/>
              </a:lnSpc>
              <a:defRPr/>
            </a:pPr>
            <a:r>
              <a:rPr lang="en-US" sz="1000" dirty="0">
                <a:cs typeface="Calibri" pitchFamily="34" charset="0"/>
              </a:rPr>
              <a:t>HH</a:t>
            </a:r>
            <a:r>
              <a:rPr lang="en-US" sz="1000" dirty="0">
                <a:solidFill>
                  <a:srgbClr val="FF0000"/>
                </a:solidFill>
                <a:cs typeface="Calibri" pitchFamily="34" charset="0"/>
              </a:rPr>
              <a:t> </a:t>
            </a:r>
            <a:r>
              <a:rPr lang="en-US" sz="1000" dirty="0">
                <a:cs typeface="Calibri" pitchFamily="34" charset="0"/>
              </a:rPr>
              <a:t>Care Coordinator must make a </a:t>
            </a:r>
            <a:r>
              <a:rPr lang="en-US" sz="1000" b="1" dirty="0">
                <a:cs typeface="Calibri" pitchFamily="34" charset="0"/>
              </a:rPr>
              <a:t>minimum of four contacts per month</a:t>
            </a:r>
            <a:endParaRPr lang="en-US" sz="1000" dirty="0">
              <a:cs typeface="Calibri" pitchFamily="34" charset="0"/>
            </a:endParaRPr>
          </a:p>
          <a:p>
            <a:pPr lvl="2">
              <a:lnSpc>
                <a:spcPct val="90000"/>
              </a:lnSpc>
              <a:defRPr/>
            </a:pPr>
            <a:r>
              <a:rPr lang="en-US" sz="1000" dirty="0">
                <a:cs typeface="Calibri" pitchFamily="34" charset="0"/>
              </a:rPr>
              <a:t>ACT Teams must make a minimum of </a:t>
            </a:r>
            <a:r>
              <a:rPr lang="en-US" sz="1000" b="1" dirty="0">
                <a:cs typeface="Calibri" pitchFamily="34" charset="0"/>
              </a:rPr>
              <a:t>six contacts per month</a:t>
            </a:r>
            <a:endParaRPr lang="en-US" sz="1000" dirty="0">
              <a:cs typeface="Calibri" pitchFamily="34" charset="0"/>
            </a:endParaRPr>
          </a:p>
          <a:p>
            <a:pPr lvl="1">
              <a:lnSpc>
                <a:spcPct val="90000"/>
              </a:lnSpc>
              <a:defRPr/>
            </a:pPr>
            <a:endParaRPr lang="en-US" sz="1400" dirty="0">
              <a:cs typeface="Calibri" pitchFamily="34" charset="0"/>
            </a:endParaRPr>
          </a:p>
          <a:p>
            <a:pPr marL="285750" indent="-285750">
              <a:lnSpc>
                <a:spcPct val="90000"/>
              </a:lnSpc>
              <a:buFont typeface="Arial" panose="020B0604020202020204" pitchFamily="34" charset="0"/>
              <a:buChar char="•"/>
              <a:defRPr/>
            </a:pPr>
            <a:r>
              <a:rPr lang="en-US" sz="1400" b="1" u="sng" dirty="0">
                <a:solidFill>
                  <a:schemeClr val="tx1"/>
                </a:solidFill>
                <a:cs typeface="Calibri" pitchFamily="34" charset="0"/>
              </a:rPr>
              <a:t>In Acute Care Setting</a:t>
            </a:r>
          </a:p>
          <a:p>
            <a:pPr lvl="1">
              <a:lnSpc>
                <a:spcPct val="90000"/>
              </a:lnSpc>
              <a:defRPr/>
            </a:pPr>
            <a:r>
              <a:rPr lang="en-US" sz="1400" dirty="0">
                <a:cs typeface="Calibri" pitchFamily="34" charset="0"/>
              </a:rPr>
              <a:t>Minimum </a:t>
            </a:r>
            <a:r>
              <a:rPr lang="en-US" sz="1400" b="1" dirty="0">
                <a:cs typeface="Calibri" pitchFamily="34" charset="0"/>
              </a:rPr>
              <a:t>1 time per week in-person check-in expected for Care Coordination</a:t>
            </a:r>
          </a:p>
          <a:p>
            <a:pPr marL="457200" lvl="1" indent="0">
              <a:lnSpc>
                <a:spcPct val="90000"/>
              </a:lnSpc>
              <a:buNone/>
              <a:defRPr/>
            </a:pPr>
            <a:endParaRPr lang="en-US" sz="1400" b="1" dirty="0">
              <a:cs typeface="Calibri" pitchFamily="34" charset="0"/>
            </a:endParaRPr>
          </a:p>
          <a:p>
            <a:pPr marL="285750" indent="-285750">
              <a:lnSpc>
                <a:spcPct val="90000"/>
              </a:lnSpc>
              <a:buFont typeface="Arial" panose="020B0604020202020204" pitchFamily="34" charset="0"/>
              <a:buChar char="•"/>
              <a:defRPr/>
            </a:pPr>
            <a:r>
              <a:rPr lang="en-US" sz="1400" b="1" u="sng" dirty="0">
                <a:solidFill>
                  <a:schemeClr val="tx1"/>
                </a:solidFill>
                <a:cs typeface="Calibri" pitchFamily="34" charset="0"/>
              </a:rPr>
              <a:t>In State Hospital/Jail</a:t>
            </a:r>
          </a:p>
          <a:p>
            <a:pPr lvl="1">
              <a:lnSpc>
                <a:spcPct val="90000"/>
              </a:lnSpc>
              <a:defRPr/>
            </a:pPr>
            <a:r>
              <a:rPr lang="en-US" sz="1400" dirty="0">
                <a:cs typeface="Calibri" pitchFamily="34" charset="0"/>
              </a:rPr>
              <a:t>Minimum </a:t>
            </a:r>
            <a:r>
              <a:rPr lang="en-US" sz="1400" b="1" dirty="0">
                <a:cs typeface="Calibri" pitchFamily="34" charset="0"/>
              </a:rPr>
              <a:t>in-person</a:t>
            </a:r>
            <a:r>
              <a:rPr lang="en-US" sz="1400" dirty="0">
                <a:cs typeface="Calibri" pitchFamily="34" charset="0"/>
              </a:rPr>
              <a:t> </a:t>
            </a:r>
            <a:r>
              <a:rPr lang="en-US" sz="1400" b="1" dirty="0">
                <a:cs typeface="Calibri" pitchFamily="34" charset="0"/>
              </a:rPr>
              <a:t>1 time per month for Care Coordination, </a:t>
            </a:r>
            <a:r>
              <a:rPr lang="en-US" sz="1400" dirty="0">
                <a:cs typeface="Calibri" pitchFamily="34" charset="0"/>
              </a:rPr>
              <a:t>other providers (</a:t>
            </a:r>
            <a:r>
              <a:rPr lang="en-US" sz="1400" dirty="0" err="1">
                <a:cs typeface="Calibri" pitchFamily="34" charset="0"/>
              </a:rPr>
              <a:t>i.e</a:t>
            </a:r>
            <a:r>
              <a:rPr lang="en-US" sz="1400" dirty="0">
                <a:cs typeface="Calibri" pitchFamily="34" charset="0"/>
              </a:rPr>
              <a:t> recipient's clinical providers/housing providers or others involved in the AOT treatment plan) through collateral check-in. This is to ensure all AOT providers are on the same page with each other and the county.</a:t>
            </a:r>
            <a:endParaRPr lang="en-US" sz="1400" b="1" dirty="0">
              <a:cs typeface="Calibri" pitchFamily="34" charset="0"/>
            </a:endParaRPr>
          </a:p>
          <a:p>
            <a:pPr lvl="1">
              <a:lnSpc>
                <a:spcPct val="90000"/>
              </a:lnSpc>
              <a:defRPr/>
            </a:pPr>
            <a:r>
              <a:rPr lang="en-US" sz="1400" dirty="0">
                <a:cs typeface="Calibri" pitchFamily="34" charset="0"/>
              </a:rPr>
              <a:t>Minimum contact with mental health staff </a:t>
            </a:r>
            <a:r>
              <a:rPr lang="en-US" sz="1400" b="1" dirty="0">
                <a:cs typeface="Calibri" pitchFamily="34" charset="0"/>
              </a:rPr>
              <a:t>1 time per week</a:t>
            </a:r>
          </a:p>
          <a:p>
            <a:pPr marL="457200" lvl="1" indent="0">
              <a:lnSpc>
                <a:spcPct val="90000"/>
              </a:lnSpc>
              <a:buNone/>
              <a:defRPr/>
            </a:pPr>
            <a:endParaRPr lang="en-US" b="1" dirty="0">
              <a:solidFill>
                <a:schemeClr val="tx1">
                  <a:lumMod val="75000"/>
                  <a:lumOff val="25000"/>
                </a:schemeClr>
              </a:solidFill>
              <a:cs typeface="Calibri" pitchFamily="34" charset="0"/>
            </a:endParaRPr>
          </a:p>
          <a:p>
            <a:endParaRPr lang="en-US" dirty="0"/>
          </a:p>
        </p:txBody>
      </p:sp>
      <p:sp>
        <p:nvSpPr>
          <p:cNvPr id="3" name="Text Placeholder 2">
            <a:extLst>
              <a:ext uri="{FF2B5EF4-FFF2-40B4-BE49-F238E27FC236}">
                <a16:creationId xmlns:a16="http://schemas.microsoft.com/office/drawing/2014/main" id="{F280E583-B923-4314-8D1D-A773D556071F}"/>
              </a:ext>
            </a:extLst>
          </p:cNvPr>
          <p:cNvSpPr>
            <a:spLocks noGrp="1"/>
          </p:cNvSpPr>
          <p:nvPr>
            <p:ph type="body" sz="quarter" idx="12"/>
          </p:nvPr>
        </p:nvSpPr>
        <p:spPr/>
        <p:txBody>
          <a:bodyPr/>
          <a:lstStyle/>
          <a:p>
            <a:pPr algn="ctr"/>
            <a:r>
              <a:rPr lang="en-US" dirty="0"/>
              <a:t>AOT Consumer Visits/Contacts </a:t>
            </a:r>
          </a:p>
        </p:txBody>
      </p:sp>
    </p:spTree>
    <p:extLst>
      <p:ext uri="{BB962C8B-B14F-4D97-AF65-F5344CB8AC3E}">
        <p14:creationId xmlns:p14="http://schemas.microsoft.com/office/powerpoint/2010/main" val="454843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27ADDA-E14D-4264-87B0-B57A52FA25F9}"/>
              </a:ext>
            </a:extLst>
          </p:cNvPr>
          <p:cNvSpPr>
            <a:spLocks noGrp="1"/>
          </p:cNvSpPr>
          <p:nvPr>
            <p:ph type="body" sz="quarter" idx="11"/>
          </p:nvPr>
        </p:nvSpPr>
        <p:spPr>
          <a:xfrm>
            <a:off x="257175" y="1352550"/>
            <a:ext cx="8229600" cy="3048000"/>
          </a:xfrm>
        </p:spPr>
        <p:txBody>
          <a:bodyPr/>
          <a:lstStyle/>
          <a:p>
            <a:pPr>
              <a:spcBef>
                <a:spcPts val="0"/>
              </a:spcBef>
              <a:spcAft>
                <a:spcPts val="1200"/>
              </a:spcAft>
              <a:defRPr/>
            </a:pPr>
            <a:r>
              <a:rPr lang="en-US" sz="2000" b="0" dirty="0">
                <a:solidFill>
                  <a:schemeClr val="tx1"/>
                </a:solidFill>
              </a:rPr>
              <a:t>SMH CMAs will work directly with the LGU, who is the local oversight entity for AOT</a:t>
            </a:r>
            <a:r>
              <a:rPr lang="en-US" sz="2000" dirty="0">
                <a:solidFill>
                  <a:schemeClr val="tx1"/>
                </a:solidFill>
              </a:rPr>
              <a:t>.</a:t>
            </a:r>
            <a:endParaRPr lang="en-US" sz="2000" b="0" dirty="0">
              <a:solidFill>
                <a:schemeClr val="tx1"/>
              </a:solidFill>
            </a:endParaRPr>
          </a:p>
          <a:p>
            <a:pPr>
              <a:lnSpc>
                <a:spcPct val="150000"/>
              </a:lnSpc>
              <a:spcBef>
                <a:spcPts val="0"/>
              </a:spcBef>
              <a:spcAft>
                <a:spcPts val="1200"/>
              </a:spcAft>
              <a:defRPr/>
            </a:pPr>
            <a:r>
              <a:rPr lang="en-US" altLang="en-US" sz="2000" dirty="0">
                <a:solidFill>
                  <a:schemeClr val="tx1"/>
                </a:solidFill>
                <a:ea typeface="Calibri" panose="020F0502020204030204" pitchFamily="34" charset="0"/>
                <a:cs typeface="Calibri" panose="020F0502020204030204" pitchFamily="34" charset="0"/>
              </a:rPr>
              <a:t>The CMA must have means to communicate the following to the LGU:</a:t>
            </a:r>
          </a:p>
          <a:p>
            <a:pPr marL="285750" indent="-285750">
              <a:spcBef>
                <a:spcPts val="0"/>
              </a:spcBef>
              <a:spcAft>
                <a:spcPts val="1200"/>
              </a:spcAft>
              <a:buFont typeface="Arial" panose="020B0604020202020204" pitchFamily="34" charset="0"/>
              <a:buChar char="•"/>
              <a:defRPr/>
            </a:pPr>
            <a:r>
              <a:rPr lang="en-US" altLang="en-US" sz="2000" dirty="0">
                <a:solidFill>
                  <a:schemeClr val="tx1"/>
                </a:solidFill>
                <a:ea typeface="Calibri" panose="020F0502020204030204" pitchFamily="34" charset="0"/>
                <a:cs typeface="Calibri" panose="020F0502020204030204" pitchFamily="34" charset="0"/>
              </a:rPr>
              <a:t>Weekly Progress report - Written or oral reports that touch on each recipient’s progress in treatment plan goals. </a:t>
            </a:r>
            <a:endParaRPr lang="en-US" altLang="en-US" sz="2000" b="1" dirty="0">
              <a:solidFill>
                <a:schemeClr val="tx1"/>
              </a:solidFill>
              <a:ea typeface="Calibri" panose="020F0502020204030204" pitchFamily="34" charset="0"/>
              <a:cs typeface="Calibri" panose="020F0502020204030204" pitchFamily="34" charset="0"/>
            </a:endParaRPr>
          </a:p>
          <a:p>
            <a:pPr>
              <a:spcBef>
                <a:spcPts val="0"/>
              </a:spcBef>
              <a:spcAft>
                <a:spcPts val="1200"/>
              </a:spcAft>
              <a:defRPr/>
            </a:pPr>
            <a:r>
              <a:rPr lang="en-US" altLang="en-US" sz="2000" dirty="0">
                <a:solidFill>
                  <a:schemeClr val="tx1"/>
                </a:solidFill>
                <a:ea typeface="Calibri" panose="020F0502020204030204" pitchFamily="34" charset="0"/>
                <a:cs typeface="Calibri" panose="020F0502020204030204" pitchFamily="34" charset="0"/>
              </a:rPr>
              <a:t>The LGU May require other verification from CMA’s on HHCM services provided to AOT recipients monthly. </a:t>
            </a:r>
          </a:p>
          <a:p>
            <a:endParaRPr lang="en-US" dirty="0"/>
          </a:p>
        </p:txBody>
      </p:sp>
      <p:sp>
        <p:nvSpPr>
          <p:cNvPr id="3" name="Text Placeholder 2">
            <a:extLst>
              <a:ext uri="{FF2B5EF4-FFF2-40B4-BE49-F238E27FC236}">
                <a16:creationId xmlns:a16="http://schemas.microsoft.com/office/drawing/2014/main" id="{D5374D38-0C79-4FE5-9CFE-3FFF4B1B2652}"/>
              </a:ext>
            </a:extLst>
          </p:cNvPr>
          <p:cNvSpPr>
            <a:spLocks noGrp="1"/>
          </p:cNvSpPr>
          <p:nvPr>
            <p:ph type="body" sz="quarter" idx="12"/>
          </p:nvPr>
        </p:nvSpPr>
        <p:spPr>
          <a:xfrm>
            <a:off x="228600" y="514350"/>
            <a:ext cx="8686800" cy="609600"/>
          </a:xfrm>
        </p:spPr>
        <p:txBody>
          <a:bodyPr/>
          <a:lstStyle/>
          <a:p>
            <a:r>
              <a:rPr lang="en-US" altLang="en-US" dirty="0">
                <a:solidFill>
                  <a:srgbClr val="7030A0"/>
                </a:solidFill>
                <a:ea typeface="Calibri" panose="020F0502020204030204" pitchFamily="34" charset="0"/>
                <a:cs typeface="Calibri" panose="020F0502020204030204" pitchFamily="34" charset="0"/>
              </a:rPr>
              <a:t>Monitoring &amp; Communicating with the LGU</a:t>
            </a:r>
            <a:endParaRPr lang="en-US" strike="sngStrike" dirty="0"/>
          </a:p>
        </p:txBody>
      </p:sp>
    </p:spTree>
    <p:extLst>
      <p:ext uri="{BB962C8B-B14F-4D97-AF65-F5344CB8AC3E}">
        <p14:creationId xmlns:p14="http://schemas.microsoft.com/office/powerpoint/2010/main" val="1324034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6441DA-9004-47D3-B5DA-8F8A4970948C}"/>
              </a:ext>
            </a:extLst>
          </p:cNvPr>
          <p:cNvSpPr>
            <a:spLocks noGrp="1"/>
          </p:cNvSpPr>
          <p:nvPr>
            <p:ph type="body" sz="quarter" idx="11"/>
          </p:nvPr>
        </p:nvSpPr>
        <p:spPr>
          <a:xfrm>
            <a:off x="304800" y="1221322"/>
            <a:ext cx="6781800" cy="3560227"/>
          </a:xfrm>
        </p:spPr>
        <p:txBody>
          <a:bodyPr/>
          <a:lstStyle/>
          <a:p>
            <a:pPr marL="342900" indent="-342900">
              <a:buFont typeface="Arial" panose="020B0604020202020204" pitchFamily="34" charset="0"/>
              <a:buChar char="•"/>
            </a:pPr>
            <a:r>
              <a:rPr lang="en-US" dirty="0">
                <a:solidFill>
                  <a:schemeClr val="bg2">
                    <a:lumMod val="10000"/>
                  </a:schemeClr>
                </a:solidFill>
              </a:rPr>
              <a:t>CAIRS</a:t>
            </a:r>
          </a:p>
          <a:p>
            <a:pPr marL="1085850" lvl="1" indent="-342900">
              <a:buFont typeface="Courier New" panose="02070309020205020404" pitchFamily="49" charset="0"/>
              <a:buChar char="o"/>
            </a:pPr>
            <a:r>
              <a:rPr lang="en-US" sz="1600" dirty="0">
                <a:solidFill>
                  <a:schemeClr val="bg2">
                    <a:lumMod val="10000"/>
                  </a:schemeClr>
                </a:solidFill>
              </a:rPr>
              <a:t>Additional reporting on Admission, follow up, and discharge on specific clinical detail that helps with statewide reporting requirements</a:t>
            </a:r>
          </a:p>
          <a:p>
            <a:pPr lvl="1" indent="0">
              <a:buNone/>
            </a:pPr>
            <a:endParaRPr lang="en-US" sz="1400" dirty="0">
              <a:solidFill>
                <a:schemeClr val="bg2">
                  <a:lumMod val="10000"/>
                </a:schemeClr>
              </a:solidFill>
            </a:endParaRPr>
          </a:p>
          <a:p>
            <a:pPr marL="341313" indent="-341313">
              <a:buFont typeface="Arial" panose="020B0604020202020204" pitchFamily="34" charset="0"/>
              <a:buChar char="•"/>
            </a:pPr>
            <a:r>
              <a:rPr lang="en-US" dirty="0">
                <a:solidFill>
                  <a:schemeClr val="bg2">
                    <a:lumMod val="10000"/>
                  </a:schemeClr>
                </a:solidFill>
              </a:rPr>
              <a:t>AOT-specific Incident reporting (to the county)</a:t>
            </a:r>
          </a:p>
          <a:p>
            <a:pPr marL="341313" indent="-341313">
              <a:buFont typeface="Arial" panose="020B0604020202020204" pitchFamily="34" charset="0"/>
              <a:buChar char="•"/>
            </a:pPr>
            <a:endParaRPr lang="en-US" sz="1200" dirty="0">
              <a:solidFill>
                <a:schemeClr val="bg2">
                  <a:lumMod val="10000"/>
                </a:schemeClr>
              </a:solidFill>
            </a:endParaRPr>
          </a:p>
          <a:p>
            <a:pPr marL="341313" indent="-341313">
              <a:buFont typeface="Arial" panose="020B0604020202020204" pitchFamily="34" charset="0"/>
              <a:buChar char="•"/>
            </a:pPr>
            <a:r>
              <a:rPr lang="en-US" dirty="0">
                <a:solidFill>
                  <a:schemeClr val="bg2">
                    <a:lumMod val="10000"/>
                  </a:schemeClr>
                </a:solidFill>
              </a:rPr>
              <a:t>Missing Persons and Diligent Search reporting (to the County) – </a:t>
            </a:r>
          </a:p>
          <a:p>
            <a:pPr marL="1084263" lvl="1" indent="-341313">
              <a:buFont typeface="Arial" panose="020B0604020202020204" pitchFamily="34" charset="0"/>
              <a:buChar char="•"/>
            </a:pPr>
            <a:r>
              <a:rPr lang="en-US" sz="1400" b="0" dirty="0">
                <a:solidFill>
                  <a:schemeClr val="bg2">
                    <a:lumMod val="10000"/>
                  </a:schemeClr>
                </a:solidFill>
              </a:rPr>
              <a:t>includes NO discharge from Health Home if AOT recipient is still deemed “Missing” after 90 days</a:t>
            </a:r>
          </a:p>
          <a:p>
            <a:pPr marL="341313" indent="-341313">
              <a:buFont typeface="Arial" panose="020B0604020202020204" pitchFamily="34" charset="0"/>
              <a:buChar char="•"/>
            </a:pPr>
            <a:endParaRPr lang="en-US" dirty="0">
              <a:solidFill>
                <a:schemeClr val="tx1"/>
              </a:solidFill>
            </a:endParaRPr>
          </a:p>
        </p:txBody>
      </p:sp>
      <p:sp>
        <p:nvSpPr>
          <p:cNvPr id="3" name="Text Placeholder 2">
            <a:extLst>
              <a:ext uri="{FF2B5EF4-FFF2-40B4-BE49-F238E27FC236}">
                <a16:creationId xmlns:a16="http://schemas.microsoft.com/office/drawing/2014/main" id="{102F1247-8F71-4DB2-B671-00A022BEEEE5}"/>
              </a:ext>
            </a:extLst>
          </p:cNvPr>
          <p:cNvSpPr>
            <a:spLocks noGrp="1"/>
          </p:cNvSpPr>
          <p:nvPr>
            <p:ph type="body" sz="quarter" idx="12"/>
          </p:nvPr>
        </p:nvSpPr>
        <p:spPr/>
        <p:txBody>
          <a:bodyPr/>
          <a:lstStyle/>
          <a:p>
            <a:pPr algn="ctr"/>
            <a:r>
              <a:rPr lang="en-US" sz="2800" dirty="0">
                <a:solidFill>
                  <a:srgbClr val="7030A0"/>
                </a:solidFill>
              </a:rPr>
              <a:t>Reporting Requirements for AOT</a:t>
            </a:r>
          </a:p>
        </p:txBody>
      </p:sp>
      <p:pic>
        <p:nvPicPr>
          <p:cNvPr id="4" name="Picture 3">
            <a:extLst>
              <a:ext uri="{FF2B5EF4-FFF2-40B4-BE49-F238E27FC236}">
                <a16:creationId xmlns:a16="http://schemas.microsoft.com/office/drawing/2014/main" id="{70FDE63C-68C1-4F4E-9D6B-3D93EF98B67F}"/>
              </a:ext>
            </a:extLst>
          </p:cNvPr>
          <p:cNvPicPr>
            <a:picLocks noChangeAspect="1"/>
          </p:cNvPicPr>
          <p:nvPr/>
        </p:nvPicPr>
        <p:blipFill>
          <a:blip r:embed="rId3"/>
          <a:stretch>
            <a:fillRect/>
          </a:stretch>
        </p:blipFill>
        <p:spPr>
          <a:xfrm>
            <a:off x="6974067" y="1202273"/>
            <a:ext cx="2169933" cy="1369477"/>
          </a:xfrm>
          <a:prstGeom prst="rect">
            <a:avLst/>
          </a:prstGeom>
        </p:spPr>
      </p:pic>
    </p:spTree>
    <p:extLst>
      <p:ext uri="{BB962C8B-B14F-4D97-AF65-F5344CB8AC3E}">
        <p14:creationId xmlns:p14="http://schemas.microsoft.com/office/powerpoint/2010/main" val="1786487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81C993-388B-404B-8760-8435228A4E2A}"/>
              </a:ext>
            </a:extLst>
          </p:cNvPr>
          <p:cNvSpPr>
            <a:spLocks noGrp="1"/>
          </p:cNvSpPr>
          <p:nvPr>
            <p:ph type="body" sz="quarter" idx="11"/>
          </p:nvPr>
        </p:nvSpPr>
        <p:spPr>
          <a:xfrm>
            <a:off x="266700" y="1733550"/>
            <a:ext cx="8610600" cy="1371600"/>
          </a:xfrm>
        </p:spPr>
        <p:txBody>
          <a:bodyPr/>
          <a:lstStyle/>
          <a:p>
            <a:r>
              <a:rPr lang="en-US" dirty="0"/>
              <a:t>“101” of AOT (Background, purpose, eligibility criteria, oversight, roles, and AOT legal background/processes and removal information)</a:t>
            </a:r>
          </a:p>
        </p:txBody>
      </p:sp>
      <p:sp>
        <p:nvSpPr>
          <p:cNvPr id="3" name="Text Placeholder 2">
            <a:extLst>
              <a:ext uri="{FF2B5EF4-FFF2-40B4-BE49-F238E27FC236}">
                <a16:creationId xmlns:a16="http://schemas.microsoft.com/office/drawing/2014/main" id="{82115BF1-952C-4C6A-9724-227201CC4514}"/>
              </a:ext>
            </a:extLst>
          </p:cNvPr>
          <p:cNvSpPr>
            <a:spLocks noGrp="1"/>
          </p:cNvSpPr>
          <p:nvPr>
            <p:ph type="body" sz="quarter" idx="12"/>
          </p:nvPr>
        </p:nvSpPr>
        <p:spPr>
          <a:xfrm>
            <a:off x="1066800" y="1047750"/>
            <a:ext cx="6324600" cy="533400"/>
          </a:xfrm>
        </p:spPr>
        <p:txBody>
          <a:bodyPr/>
          <a:lstStyle/>
          <a:p>
            <a:pPr algn="ctr"/>
            <a:r>
              <a:rPr lang="en-US" dirty="0"/>
              <a:t>Scope</a:t>
            </a:r>
          </a:p>
        </p:txBody>
      </p:sp>
      <p:sp>
        <p:nvSpPr>
          <p:cNvPr id="5" name="TextBox 4">
            <a:extLst>
              <a:ext uri="{FF2B5EF4-FFF2-40B4-BE49-F238E27FC236}">
                <a16:creationId xmlns:a16="http://schemas.microsoft.com/office/drawing/2014/main" id="{3E48449D-615C-44C2-85BD-32D167D48C55}"/>
              </a:ext>
            </a:extLst>
          </p:cNvPr>
          <p:cNvSpPr txBox="1"/>
          <p:nvPr/>
        </p:nvSpPr>
        <p:spPr>
          <a:xfrm>
            <a:off x="255939" y="4248150"/>
            <a:ext cx="8458200" cy="646331"/>
          </a:xfrm>
          <a:prstGeom prst="rect">
            <a:avLst/>
          </a:prstGeom>
          <a:noFill/>
        </p:spPr>
        <p:txBody>
          <a:bodyPr wrap="square" rtlCol="0">
            <a:spAutoFit/>
          </a:bodyPr>
          <a:lstStyle/>
          <a:p>
            <a:r>
              <a:rPr lang="en-US" dirty="0">
                <a:solidFill>
                  <a:schemeClr val="bg1"/>
                </a:solidFill>
              </a:rPr>
              <a:t>A training for Specialty Mental Health Care Management Agency Staff that serve AOT and Lead Health Homes</a:t>
            </a:r>
          </a:p>
        </p:txBody>
      </p:sp>
    </p:spTree>
    <p:extLst>
      <p:ext uri="{BB962C8B-B14F-4D97-AF65-F5344CB8AC3E}">
        <p14:creationId xmlns:p14="http://schemas.microsoft.com/office/powerpoint/2010/main" val="2237939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911E8D-C23F-4C69-99D9-9715BAF04A7D}"/>
              </a:ext>
            </a:extLst>
          </p:cNvPr>
          <p:cNvSpPr>
            <a:spLocks noGrp="1"/>
          </p:cNvSpPr>
          <p:nvPr>
            <p:ph type="body" sz="quarter" idx="11"/>
          </p:nvPr>
        </p:nvSpPr>
        <p:spPr>
          <a:xfrm>
            <a:off x="228600" y="1276350"/>
            <a:ext cx="7467600" cy="3124200"/>
          </a:xfrm>
        </p:spPr>
        <p:txBody>
          <a:bodyPr/>
          <a:lstStyle/>
          <a:p>
            <a:pPr marL="342900" indent="-342900">
              <a:spcBef>
                <a:spcPts val="0"/>
              </a:spcBef>
              <a:spcAft>
                <a:spcPts val="1800"/>
              </a:spcAft>
              <a:buFont typeface="Arial" panose="020B0604020202020204" pitchFamily="34" charset="0"/>
              <a:buChar char="•"/>
            </a:pPr>
            <a:r>
              <a:rPr lang="en-US" sz="2000" dirty="0"/>
              <a:t>CMAs must know how to report significant events that occur during the time an AOT order is active, and this is additional to other OMH required incident reporting.</a:t>
            </a:r>
          </a:p>
          <a:p>
            <a:pPr marL="342900" indent="-342900">
              <a:spcBef>
                <a:spcPts val="0"/>
              </a:spcBef>
              <a:spcAft>
                <a:spcPts val="1800"/>
              </a:spcAft>
              <a:buFont typeface="Arial" panose="020B0604020202020204" pitchFamily="34" charset="0"/>
              <a:buChar char="•"/>
            </a:pPr>
            <a:r>
              <a:rPr lang="en-US" sz="2000" dirty="0"/>
              <a:t>Where to find the list of reportable AOT incidents/significant events: </a:t>
            </a:r>
            <a:r>
              <a:rPr lang="en-US" sz="2000" dirty="0">
                <a:hlinkClick r:id="rId3"/>
              </a:rPr>
              <a:t>https://my.omh.ny.gov/analyticsRes1/files/aot/AOTGuidanceforReportingSignificantEvents11012017.pdf</a:t>
            </a:r>
            <a:endParaRPr lang="en-US" sz="2000" dirty="0">
              <a:highlight>
                <a:srgbClr val="FFFF00"/>
              </a:highlight>
            </a:endParaRPr>
          </a:p>
          <a:p>
            <a:pPr marL="342900" indent="-342900">
              <a:spcBef>
                <a:spcPts val="0"/>
              </a:spcBef>
              <a:spcAft>
                <a:spcPts val="1800"/>
              </a:spcAft>
              <a:buFont typeface="Arial" panose="020B0604020202020204" pitchFamily="34" charset="0"/>
              <a:buChar char="•"/>
            </a:pPr>
            <a:r>
              <a:rPr lang="en-US" sz="2000" b="1" dirty="0"/>
              <a:t>LGU will work with CMA to determine appropriate follow up needed (</a:t>
            </a:r>
            <a:r>
              <a:rPr lang="en-US" sz="2000" b="1" dirty="0" err="1"/>
              <a:t>eg</a:t>
            </a:r>
            <a:r>
              <a:rPr lang="en-US" sz="2000" b="1" dirty="0"/>
              <a:t>, change to treatment plan)</a:t>
            </a:r>
          </a:p>
          <a:p>
            <a:endParaRPr lang="en-US" dirty="0"/>
          </a:p>
          <a:p>
            <a:endParaRPr lang="en-US" dirty="0"/>
          </a:p>
        </p:txBody>
      </p:sp>
      <p:sp>
        <p:nvSpPr>
          <p:cNvPr id="3" name="Text Placeholder 2">
            <a:extLst>
              <a:ext uri="{FF2B5EF4-FFF2-40B4-BE49-F238E27FC236}">
                <a16:creationId xmlns:a16="http://schemas.microsoft.com/office/drawing/2014/main" id="{11A6E1E2-0EF5-4823-B3E8-09F89EF06277}"/>
              </a:ext>
            </a:extLst>
          </p:cNvPr>
          <p:cNvSpPr>
            <a:spLocks noGrp="1"/>
          </p:cNvSpPr>
          <p:nvPr>
            <p:ph type="body" sz="quarter" idx="12"/>
          </p:nvPr>
        </p:nvSpPr>
        <p:spPr/>
        <p:txBody>
          <a:bodyPr/>
          <a:lstStyle/>
          <a:p>
            <a:r>
              <a:rPr lang="en-US" dirty="0">
                <a:solidFill>
                  <a:srgbClr val="7030A0"/>
                </a:solidFill>
              </a:rPr>
              <a:t>AOT Incident Reporting</a:t>
            </a:r>
          </a:p>
        </p:txBody>
      </p:sp>
    </p:spTree>
    <p:extLst>
      <p:ext uri="{BB962C8B-B14F-4D97-AF65-F5344CB8AC3E}">
        <p14:creationId xmlns:p14="http://schemas.microsoft.com/office/powerpoint/2010/main" val="2967589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769C3E-FC71-4B85-9E62-B444330E7557}"/>
              </a:ext>
            </a:extLst>
          </p:cNvPr>
          <p:cNvSpPr>
            <a:spLocks noGrp="1"/>
          </p:cNvSpPr>
          <p:nvPr>
            <p:ph type="body" sz="quarter" idx="11"/>
          </p:nvPr>
        </p:nvSpPr>
        <p:spPr>
          <a:xfrm>
            <a:off x="228600" y="1276350"/>
            <a:ext cx="8077200" cy="3581400"/>
          </a:xfrm>
        </p:spPr>
        <p:txBody>
          <a:bodyPr/>
          <a:lstStyle/>
          <a:p>
            <a:pPr marL="285750" indent="-285750">
              <a:spcBef>
                <a:spcPts val="0"/>
              </a:spcBef>
              <a:spcAft>
                <a:spcPts val="1200"/>
              </a:spcAft>
              <a:buFont typeface="Arial" panose="020B0604020202020204" pitchFamily="34" charset="0"/>
              <a:buChar char="•"/>
            </a:pPr>
            <a:r>
              <a:rPr lang="en-US" sz="2000" dirty="0"/>
              <a:t>CMA must notify LGU within 24 hours of determining an AOT individual is missing. </a:t>
            </a:r>
          </a:p>
          <a:p>
            <a:pPr marL="285750" indent="-285750">
              <a:spcBef>
                <a:spcPts val="0"/>
              </a:spcBef>
              <a:spcAft>
                <a:spcPts val="1200"/>
              </a:spcAft>
              <a:buFont typeface="Arial" panose="020B0604020202020204" pitchFamily="34" charset="0"/>
              <a:buChar char="•"/>
            </a:pPr>
            <a:r>
              <a:rPr lang="en-US" sz="2000" dirty="0"/>
              <a:t>Diligent Search Procedures for AOT – outlined in the HH+ SMI Guidance – see “additional Requirements for AOT” section. </a:t>
            </a:r>
          </a:p>
          <a:p>
            <a:pPr marL="285750" indent="-285750">
              <a:spcBef>
                <a:spcPts val="0"/>
              </a:spcBef>
              <a:spcAft>
                <a:spcPts val="1200"/>
              </a:spcAft>
              <a:buFont typeface="Arial" panose="020B0604020202020204" pitchFamily="34" charset="0"/>
              <a:buChar char="•"/>
            </a:pPr>
            <a:r>
              <a:rPr lang="en-US" sz="2000" dirty="0"/>
              <a:t>The CMA and LGU shall maintain communication to determine additional follow-up efforts required. </a:t>
            </a:r>
          </a:p>
          <a:p>
            <a:pPr marL="285750" indent="-285750">
              <a:spcBef>
                <a:spcPts val="0"/>
              </a:spcBef>
              <a:spcAft>
                <a:spcPts val="1200"/>
              </a:spcAft>
              <a:buFont typeface="Arial" panose="020B0604020202020204" pitchFamily="34" charset="0"/>
              <a:buChar char="•"/>
            </a:pPr>
            <a:r>
              <a:rPr lang="en-US" sz="2000" dirty="0"/>
              <a:t>Diligent search activities must be performed </a:t>
            </a:r>
            <a:r>
              <a:rPr lang="en-US" sz="2000" b="1" dirty="0"/>
              <a:t>until AOT order is no longer ACTIVE.</a:t>
            </a:r>
            <a:r>
              <a:rPr lang="en-US" sz="2000" dirty="0"/>
              <a:t> </a:t>
            </a:r>
          </a:p>
          <a:p>
            <a:pPr marL="285750" indent="-285750">
              <a:spcBef>
                <a:spcPts val="0"/>
              </a:spcBef>
              <a:spcAft>
                <a:spcPts val="1200"/>
              </a:spcAft>
              <a:buFont typeface="Arial" panose="020B0604020202020204" pitchFamily="34" charset="0"/>
              <a:buChar char="•"/>
            </a:pPr>
            <a:r>
              <a:rPr lang="en-US" sz="2000" b="1" dirty="0"/>
              <a:t>HH+</a:t>
            </a:r>
            <a:r>
              <a:rPr lang="en-US" sz="2000" dirty="0"/>
              <a:t> rate can be billed for AOT Diligent Search activities until the member is located.</a:t>
            </a:r>
          </a:p>
          <a:p>
            <a:endParaRPr lang="en-US" dirty="0"/>
          </a:p>
          <a:p>
            <a:r>
              <a:rPr lang="en-US" dirty="0"/>
              <a:t> </a:t>
            </a:r>
          </a:p>
        </p:txBody>
      </p:sp>
      <p:sp>
        <p:nvSpPr>
          <p:cNvPr id="3" name="Text Placeholder 2">
            <a:extLst>
              <a:ext uri="{FF2B5EF4-FFF2-40B4-BE49-F238E27FC236}">
                <a16:creationId xmlns:a16="http://schemas.microsoft.com/office/drawing/2014/main" id="{F6E2931F-6795-42B7-921A-9FB793675B95}"/>
              </a:ext>
            </a:extLst>
          </p:cNvPr>
          <p:cNvSpPr>
            <a:spLocks noGrp="1"/>
          </p:cNvSpPr>
          <p:nvPr>
            <p:ph type="body" sz="quarter" idx="12"/>
          </p:nvPr>
        </p:nvSpPr>
        <p:spPr>
          <a:xfrm>
            <a:off x="228600" y="514350"/>
            <a:ext cx="8382000" cy="762000"/>
          </a:xfrm>
        </p:spPr>
        <p:txBody>
          <a:bodyPr/>
          <a:lstStyle/>
          <a:p>
            <a:r>
              <a:rPr lang="en-US" dirty="0">
                <a:solidFill>
                  <a:srgbClr val="7030A0"/>
                </a:solidFill>
              </a:rPr>
              <a:t>Missing AOT Persons &amp; Diligent Search</a:t>
            </a:r>
          </a:p>
        </p:txBody>
      </p:sp>
    </p:spTree>
    <p:extLst>
      <p:ext uri="{BB962C8B-B14F-4D97-AF65-F5344CB8AC3E}">
        <p14:creationId xmlns:p14="http://schemas.microsoft.com/office/powerpoint/2010/main" val="891774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FBB24A-5E64-4220-8E6D-93711A0D102E}"/>
              </a:ext>
            </a:extLst>
          </p:cNvPr>
          <p:cNvSpPr>
            <a:spLocks noGrp="1"/>
          </p:cNvSpPr>
          <p:nvPr>
            <p:ph type="body" sz="quarter" idx="11"/>
          </p:nvPr>
        </p:nvSpPr>
        <p:spPr/>
        <p:txBody>
          <a:bodyPr/>
          <a:lstStyle/>
          <a:p>
            <a:pPr marL="342900" indent="-342900">
              <a:buFont typeface="Arial" panose="020B0604020202020204" pitchFamily="34" charset="0"/>
              <a:buChar char="•"/>
            </a:pPr>
            <a:r>
              <a:rPr lang="en-US" dirty="0"/>
              <a:t>Engagement in the community, where the individual is. </a:t>
            </a:r>
          </a:p>
          <a:p>
            <a:pPr marL="342900" indent="-342900">
              <a:buFont typeface="Arial" panose="020B0604020202020204" pitchFamily="34" charset="0"/>
              <a:buChar char="•"/>
            </a:pPr>
            <a:r>
              <a:rPr lang="en-US" dirty="0"/>
              <a:t>Involving Recipient in Decision Making.</a:t>
            </a:r>
          </a:p>
          <a:p>
            <a:pPr marL="342900" indent="-342900">
              <a:buFont typeface="Arial" panose="020B0604020202020204" pitchFamily="34" charset="0"/>
              <a:buChar char="•"/>
            </a:pPr>
            <a:r>
              <a:rPr lang="en-US" dirty="0"/>
              <a:t>Treatment Plan Goals- Make them meaningful and realistic, and maybe even fun. (I.e. “Recipient will engage with medical providers” or “Recipient will reduce swearing at care manager”). </a:t>
            </a:r>
          </a:p>
        </p:txBody>
      </p:sp>
      <p:sp>
        <p:nvSpPr>
          <p:cNvPr id="3" name="Text Placeholder 2">
            <a:extLst>
              <a:ext uri="{FF2B5EF4-FFF2-40B4-BE49-F238E27FC236}">
                <a16:creationId xmlns:a16="http://schemas.microsoft.com/office/drawing/2014/main" id="{3D6E0997-EDA7-48D2-B49D-12841D079F24}"/>
              </a:ext>
            </a:extLst>
          </p:cNvPr>
          <p:cNvSpPr>
            <a:spLocks noGrp="1"/>
          </p:cNvSpPr>
          <p:nvPr>
            <p:ph type="body" sz="quarter" idx="12"/>
          </p:nvPr>
        </p:nvSpPr>
        <p:spPr/>
        <p:txBody>
          <a:bodyPr/>
          <a:lstStyle/>
          <a:p>
            <a:r>
              <a:rPr lang="en-US" sz="2400" dirty="0"/>
              <a:t>Balancing Mandated Treatment provision and Person-Centered Planning</a:t>
            </a:r>
          </a:p>
        </p:txBody>
      </p:sp>
    </p:spTree>
    <p:extLst>
      <p:ext uri="{BB962C8B-B14F-4D97-AF65-F5344CB8AC3E}">
        <p14:creationId xmlns:p14="http://schemas.microsoft.com/office/powerpoint/2010/main" val="168097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FBB24A-5E64-4220-8E6D-93711A0D102E}"/>
              </a:ext>
            </a:extLst>
          </p:cNvPr>
          <p:cNvSpPr>
            <a:spLocks noGrp="1"/>
          </p:cNvSpPr>
          <p:nvPr>
            <p:ph type="body" sz="quarter" idx="11"/>
          </p:nvPr>
        </p:nvSpPr>
        <p:spPr/>
        <p:txBody>
          <a:bodyPr/>
          <a:lstStyle/>
          <a:p>
            <a:pPr marL="342900" indent="-342900">
              <a:buFont typeface="Arial" panose="020B0604020202020204" pitchFamily="34" charset="0"/>
              <a:buChar char="•"/>
            </a:pPr>
            <a:r>
              <a:rPr lang="en-US" dirty="0"/>
              <a:t>Try to avoid using our own values and beliefs in helping the individual find their way to better overall health.</a:t>
            </a:r>
          </a:p>
          <a:p>
            <a:pPr marL="342900" indent="-342900">
              <a:buFont typeface="Arial" panose="020B0604020202020204" pitchFamily="34" charset="0"/>
              <a:buChar char="•"/>
            </a:pPr>
            <a:r>
              <a:rPr lang="en-US" dirty="0"/>
              <a:t>Negotiating with the recipient/consumer about the real concerns and health risks, ultimately showing the consumer that their overall health is your goal in engagement. </a:t>
            </a:r>
          </a:p>
          <a:p>
            <a:pPr marL="342900" indent="-342900">
              <a:buFont typeface="Arial" panose="020B0604020202020204" pitchFamily="34" charset="0"/>
              <a:buChar char="•"/>
            </a:pPr>
            <a:r>
              <a:rPr lang="en-US" dirty="0"/>
              <a:t>Easier said than implemented. Being “real” with consumers is the best approach.</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3D6E0997-EDA7-48D2-B49D-12841D079F24}"/>
              </a:ext>
            </a:extLst>
          </p:cNvPr>
          <p:cNvSpPr>
            <a:spLocks noGrp="1"/>
          </p:cNvSpPr>
          <p:nvPr>
            <p:ph type="body" sz="quarter" idx="12"/>
          </p:nvPr>
        </p:nvSpPr>
        <p:spPr/>
        <p:txBody>
          <a:bodyPr/>
          <a:lstStyle/>
          <a:p>
            <a:r>
              <a:rPr lang="en-US" sz="2400" dirty="0"/>
              <a:t>Balancing Mandated Treatment provision and Person-Centered Planning (Cont.)</a:t>
            </a:r>
          </a:p>
        </p:txBody>
      </p:sp>
    </p:spTree>
    <p:extLst>
      <p:ext uri="{BB962C8B-B14F-4D97-AF65-F5344CB8AC3E}">
        <p14:creationId xmlns:p14="http://schemas.microsoft.com/office/powerpoint/2010/main" val="690569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C55331-5E69-4107-95E8-358C26F4C0A0}"/>
              </a:ext>
            </a:extLst>
          </p:cNvPr>
          <p:cNvSpPr>
            <a:spLocks noGrp="1"/>
          </p:cNvSpPr>
          <p:nvPr>
            <p:ph type="body" sz="quarter" idx="11"/>
          </p:nvPr>
        </p:nvSpPr>
        <p:spPr>
          <a:xfrm>
            <a:off x="304800" y="1123950"/>
            <a:ext cx="7391400" cy="1600200"/>
          </a:xfrm>
        </p:spPr>
        <p:txBody>
          <a:bodyPr/>
          <a:lstStyle/>
          <a:p>
            <a:pPr marL="342900" indent="-342900">
              <a:lnSpc>
                <a:spcPct val="80000"/>
              </a:lnSpc>
              <a:buFont typeface="Arial" panose="020B0604020202020204" pitchFamily="34" charset="0"/>
              <a:buChar char="•"/>
              <a:defRPr/>
            </a:pPr>
            <a:r>
              <a:rPr lang="en-US" altLang="en-US" sz="2000" b="1" dirty="0">
                <a:solidFill>
                  <a:schemeClr val="tx1">
                    <a:lumMod val="75000"/>
                    <a:lumOff val="25000"/>
                  </a:schemeClr>
                </a:solidFill>
              </a:rPr>
              <a:t>Live testimony by a physician is required by statute.  </a:t>
            </a:r>
          </a:p>
          <a:p>
            <a:pPr>
              <a:lnSpc>
                <a:spcPct val="80000"/>
              </a:lnSpc>
              <a:buFont typeface="Wingdings 3" charset="2"/>
              <a:buChar char=""/>
              <a:defRPr/>
            </a:pPr>
            <a:endParaRPr lang="en-US" altLang="en-US" sz="2000" b="1" dirty="0">
              <a:solidFill>
                <a:schemeClr val="tx1">
                  <a:lumMod val="75000"/>
                  <a:lumOff val="25000"/>
                </a:schemeClr>
              </a:solidFill>
            </a:endParaRPr>
          </a:p>
          <a:p>
            <a:pPr marL="342900" indent="-342900">
              <a:lnSpc>
                <a:spcPct val="80000"/>
              </a:lnSpc>
              <a:buFont typeface="Arial" panose="020B0604020202020204" pitchFamily="34" charset="0"/>
              <a:buChar char="•"/>
              <a:defRPr/>
            </a:pPr>
            <a:r>
              <a:rPr lang="en-US" altLang="en-US" sz="2000" b="1" dirty="0">
                <a:solidFill>
                  <a:schemeClr val="tx1">
                    <a:lumMod val="75000"/>
                    <a:lumOff val="25000"/>
                  </a:schemeClr>
                </a:solidFill>
              </a:rPr>
              <a:t> The examining physician must testify to the following:</a:t>
            </a:r>
          </a:p>
          <a:p>
            <a:pPr lvl="1">
              <a:lnSpc>
                <a:spcPct val="80000"/>
              </a:lnSpc>
              <a:defRPr/>
            </a:pPr>
            <a:r>
              <a:rPr lang="en-US" altLang="en-US" sz="2000" b="1" dirty="0">
                <a:solidFill>
                  <a:schemeClr val="tx1">
                    <a:lumMod val="75000"/>
                    <a:lumOff val="25000"/>
                  </a:schemeClr>
                </a:solidFill>
              </a:rPr>
              <a:t>The individual meets AOT criteria </a:t>
            </a:r>
          </a:p>
          <a:p>
            <a:pPr lvl="1">
              <a:lnSpc>
                <a:spcPct val="80000"/>
              </a:lnSpc>
              <a:defRPr/>
            </a:pPr>
            <a:r>
              <a:rPr lang="en-US" altLang="en-US" sz="2000" b="1" dirty="0">
                <a:solidFill>
                  <a:schemeClr val="tx1">
                    <a:lumMod val="75000"/>
                    <a:lumOff val="25000"/>
                  </a:schemeClr>
                </a:solidFill>
              </a:rPr>
              <a:t>Least restrictive alternative</a:t>
            </a:r>
          </a:p>
          <a:p>
            <a:pPr lvl="1">
              <a:lnSpc>
                <a:spcPct val="80000"/>
              </a:lnSpc>
              <a:defRPr/>
            </a:pPr>
            <a:r>
              <a:rPr lang="en-US" altLang="en-US" sz="2000" b="1" dirty="0">
                <a:solidFill>
                  <a:schemeClr val="tx1">
                    <a:lumMod val="75000"/>
                    <a:lumOff val="25000"/>
                  </a:schemeClr>
                </a:solidFill>
              </a:rPr>
              <a:t>Specific treatment recommended</a:t>
            </a:r>
          </a:p>
          <a:p>
            <a:pPr lvl="1">
              <a:lnSpc>
                <a:spcPct val="80000"/>
              </a:lnSpc>
              <a:defRPr/>
            </a:pPr>
            <a:r>
              <a:rPr lang="en-US" altLang="en-US" sz="2000" b="1" dirty="0">
                <a:solidFill>
                  <a:schemeClr val="tx1">
                    <a:lumMod val="75000"/>
                    <a:lumOff val="25000"/>
                  </a:schemeClr>
                </a:solidFill>
              </a:rPr>
              <a:t>Rationale for recommending AOT  </a:t>
            </a:r>
          </a:p>
          <a:p>
            <a:pPr marL="0" lvl="1" indent="0">
              <a:lnSpc>
                <a:spcPct val="80000"/>
              </a:lnSpc>
              <a:buNone/>
              <a:defRPr/>
            </a:pPr>
            <a:endParaRPr lang="en-US" altLang="en-US" sz="2000" b="1" dirty="0">
              <a:solidFill>
                <a:schemeClr val="tx1">
                  <a:lumMod val="75000"/>
                  <a:lumOff val="25000"/>
                </a:schemeClr>
              </a:solidFill>
            </a:endParaRPr>
          </a:p>
          <a:p>
            <a:pPr marL="342900" indent="-342900">
              <a:lnSpc>
                <a:spcPct val="80000"/>
              </a:lnSpc>
              <a:buFont typeface="Arial" panose="020B0604020202020204" pitchFamily="34" charset="0"/>
              <a:buChar char="•"/>
              <a:defRPr/>
            </a:pPr>
            <a:r>
              <a:rPr lang="en-US" altLang="en-US" sz="2000" b="1" dirty="0">
                <a:solidFill>
                  <a:schemeClr val="tx1">
                    <a:lumMod val="75000"/>
                    <a:lumOff val="25000"/>
                  </a:schemeClr>
                </a:solidFill>
              </a:rPr>
              <a:t>The individual/Respondent may present evidence, call witnesses, and cross-examine adverse witnesses.</a:t>
            </a:r>
            <a:endParaRPr lang="en-US" sz="2000" dirty="0"/>
          </a:p>
        </p:txBody>
      </p:sp>
      <p:sp>
        <p:nvSpPr>
          <p:cNvPr id="3" name="Text Placeholder 2">
            <a:extLst>
              <a:ext uri="{FF2B5EF4-FFF2-40B4-BE49-F238E27FC236}">
                <a16:creationId xmlns:a16="http://schemas.microsoft.com/office/drawing/2014/main" id="{13AA2CE9-80C4-4B1E-8157-5AB214DFC3CF}"/>
              </a:ext>
            </a:extLst>
          </p:cNvPr>
          <p:cNvSpPr>
            <a:spLocks noGrp="1"/>
          </p:cNvSpPr>
          <p:nvPr>
            <p:ph type="body" sz="quarter" idx="12"/>
          </p:nvPr>
        </p:nvSpPr>
        <p:spPr/>
        <p:txBody>
          <a:bodyPr/>
          <a:lstStyle/>
          <a:p>
            <a:pPr algn="ctr"/>
            <a:r>
              <a:rPr lang="en-US" altLang="en-US" dirty="0"/>
              <a:t>The Hearing</a:t>
            </a:r>
            <a:endParaRPr lang="en-US" dirty="0"/>
          </a:p>
        </p:txBody>
      </p:sp>
    </p:spTree>
    <p:extLst>
      <p:ext uri="{BB962C8B-B14F-4D97-AF65-F5344CB8AC3E}">
        <p14:creationId xmlns:p14="http://schemas.microsoft.com/office/powerpoint/2010/main" val="60592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807A37-35EB-460E-806B-3992C69D6AB0}"/>
              </a:ext>
            </a:extLst>
          </p:cNvPr>
          <p:cNvSpPr>
            <a:spLocks noGrp="1"/>
          </p:cNvSpPr>
          <p:nvPr>
            <p:ph type="body" sz="quarter" idx="11"/>
          </p:nvPr>
        </p:nvSpPr>
        <p:spPr/>
        <p:txBody>
          <a:bodyPr/>
          <a:lstStyle/>
          <a:p>
            <a:pPr marL="342900" indent="-342900">
              <a:lnSpc>
                <a:spcPct val="90000"/>
              </a:lnSpc>
              <a:buFont typeface="Arial" panose="020B0604020202020204" pitchFamily="34" charset="0"/>
              <a:buChar char="•"/>
              <a:defRPr/>
            </a:pPr>
            <a:r>
              <a:rPr lang="en-US" altLang="en-US" sz="2000" b="1" dirty="0">
                <a:solidFill>
                  <a:schemeClr val="tx1"/>
                </a:solidFill>
              </a:rPr>
              <a:t>Evidentiary Standard: Clear and Convincing </a:t>
            </a:r>
          </a:p>
          <a:p>
            <a:pPr>
              <a:lnSpc>
                <a:spcPct val="90000"/>
              </a:lnSpc>
              <a:buFont typeface="Wingdings 3" charset="2"/>
              <a:buChar char=""/>
              <a:defRPr/>
            </a:pPr>
            <a:endParaRPr lang="en-US" altLang="en-US" sz="2000" b="1" dirty="0">
              <a:solidFill>
                <a:schemeClr val="tx1"/>
              </a:solidFill>
            </a:endParaRPr>
          </a:p>
          <a:p>
            <a:pPr marL="342900" indent="-342900">
              <a:lnSpc>
                <a:spcPct val="90000"/>
              </a:lnSpc>
              <a:buFont typeface="Arial" panose="020B0604020202020204" pitchFamily="34" charset="0"/>
              <a:buChar char="•"/>
              <a:defRPr/>
            </a:pPr>
            <a:r>
              <a:rPr lang="en-US" altLang="en-US" sz="2000" b="1" dirty="0">
                <a:solidFill>
                  <a:schemeClr val="tx1"/>
                </a:solidFill>
              </a:rPr>
              <a:t>The proposed treatment must be the least restrictive alternative.</a:t>
            </a:r>
          </a:p>
          <a:p>
            <a:pPr>
              <a:lnSpc>
                <a:spcPct val="90000"/>
              </a:lnSpc>
              <a:buFont typeface="Wingdings 3" charset="2"/>
              <a:buChar char=""/>
              <a:defRPr/>
            </a:pPr>
            <a:endParaRPr lang="en-US" altLang="en-US" sz="2000" b="1" dirty="0">
              <a:solidFill>
                <a:schemeClr val="tx1"/>
              </a:solidFill>
            </a:endParaRPr>
          </a:p>
          <a:p>
            <a:pPr marL="342900" indent="-342900">
              <a:lnSpc>
                <a:spcPct val="90000"/>
              </a:lnSpc>
              <a:buFont typeface="Arial" panose="020B0604020202020204" pitchFamily="34" charset="0"/>
              <a:buChar char="•"/>
              <a:defRPr/>
            </a:pPr>
            <a:r>
              <a:rPr lang="en-US" altLang="en-US" sz="2000" b="1" dirty="0">
                <a:solidFill>
                  <a:schemeClr val="tx1"/>
                </a:solidFill>
              </a:rPr>
              <a:t>Initial orders may be granted for up to 12 months.</a:t>
            </a:r>
          </a:p>
          <a:p>
            <a:pPr>
              <a:lnSpc>
                <a:spcPct val="90000"/>
              </a:lnSpc>
              <a:buFont typeface="Wingdings 3" charset="2"/>
              <a:buChar char=""/>
              <a:defRPr/>
            </a:pPr>
            <a:endParaRPr lang="en-US" altLang="en-US" sz="2000" b="1" dirty="0">
              <a:solidFill>
                <a:schemeClr val="tx1"/>
              </a:solidFill>
            </a:endParaRPr>
          </a:p>
          <a:p>
            <a:pPr marL="342900" indent="-342900">
              <a:lnSpc>
                <a:spcPct val="90000"/>
              </a:lnSpc>
              <a:buFont typeface="Arial" panose="020B0604020202020204" pitchFamily="34" charset="0"/>
              <a:buChar char="•"/>
              <a:defRPr/>
            </a:pPr>
            <a:r>
              <a:rPr lang="en-US" altLang="en-US" sz="2000" b="1" dirty="0">
                <a:solidFill>
                  <a:schemeClr val="tx1"/>
                </a:solidFill>
              </a:rPr>
              <a:t>The court may not include a category of service which has not been recommended by the physician both in his or her testimony and in the treatment plan.  </a:t>
            </a:r>
          </a:p>
          <a:p>
            <a:endParaRPr lang="en-US" dirty="0"/>
          </a:p>
        </p:txBody>
      </p:sp>
      <p:sp>
        <p:nvSpPr>
          <p:cNvPr id="3" name="Text Placeholder 2">
            <a:extLst>
              <a:ext uri="{FF2B5EF4-FFF2-40B4-BE49-F238E27FC236}">
                <a16:creationId xmlns:a16="http://schemas.microsoft.com/office/drawing/2014/main" id="{0E18760E-B5B0-4DE4-8612-500CFB2E317E}"/>
              </a:ext>
            </a:extLst>
          </p:cNvPr>
          <p:cNvSpPr>
            <a:spLocks noGrp="1"/>
          </p:cNvSpPr>
          <p:nvPr>
            <p:ph type="body" sz="quarter" idx="12"/>
          </p:nvPr>
        </p:nvSpPr>
        <p:spPr/>
        <p:txBody>
          <a:bodyPr/>
          <a:lstStyle/>
          <a:p>
            <a:pPr algn="ctr"/>
            <a:r>
              <a:rPr lang="en-US" altLang="en-US" dirty="0"/>
              <a:t>Disposition MHL </a:t>
            </a:r>
            <a:r>
              <a:rPr lang="en-US" altLang="en-US" dirty="0">
                <a:cs typeface="Times New Roman" panose="02020603050405020304" pitchFamily="18" charset="0"/>
              </a:rPr>
              <a:t>§9.60(j)</a:t>
            </a:r>
            <a:endParaRPr lang="en-US" dirty="0"/>
          </a:p>
        </p:txBody>
      </p:sp>
    </p:spTree>
    <p:extLst>
      <p:ext uri="{BB962C8B-B14F-4D97-AF65-F5344CB8AC3E}">
        <p14:creationId xmlns:p14="http://schemas.microsoft.com/office/powerpoint/2010/main" val="3961076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106F6E-E919-40E0-A24D-DFE908038EFD}"/>
              </a:ext>
            </a:extLst>
          </p:cNvPr>
          <p:cNvSpPr>
            <a:spLocks noGrp="1"/>
          </p:cNvSpPr>
          <p:nvPr>
            <p:ph type="body" sz="quarter" idx="11"/>
          </p:nvPr>
        </p:nvSpPr>
        <p:spPr/>
        <p:txBody>
          <a:bodyPr/>
          <a:lstStyle/>
          <a:p>
            <a:pPr marL="342900" indent="-342900">
              <a:lnSpc>
                <a:spcPct val="90000"/>
              </a:lnSpc>
              <a:buFont typeface="Arial" panose="020B0604020202020204" pitchFamily="34" charset="0"/>
              <a:buChar char="•"/>
              <a:defRPr/>
            </a:pPr>
            <a:r>
              <a:rPr lang="en-US" altLang="en-US" sz="2000" dirty="0">
                <a:solidFill>
                  <a:schemeClr val="tx1"/>
                </a:solidFill>
                <a:ea typeface="Calibri" panose="020F0502020204030204" pitchFamily="34" charset="0"/>
                <a:cs typeface="Calibri" panose="020F0502020204030204" pitchFamily="34" charset="0"/>
              </a:rPr>
              <a:t>All court-ordered treatment plans </a:t>
            </a:r>
            <a:r>
              <a:rPr lang="en-US" altLang="en-US" sz="2000" b="1" dirty="0">
                <a:solidFill>
                  <a:schemeClr val="tx1"/>
                </a:solidFill>
                <a:ea typeface="Calibri" panose="020F0502020204030204" pitchFamily="34" charset="0"/>
                <a:cs typeface="Calibri" panose="020F0502020204030204" pitchFamily="34" charset="0"/>
              </a:rPr>
              <a:t>must</a:t>
            </a:r>
            <a:r>
              <a:rPr lang="en-US" altLang="en-US" sz="2000" dirty="0">
                <a:solidFill>
                  <a:schemeClr val="tx1"/>
                </a:solidFill>
                <a:ea typeface="Calibri" panose="020F0502020204030204" pitchFamily="34" charset="0"/>
                <a:cs typeface="Calibri" panose="020F0502020204030204" pitchFamily="34" charset="0"/>
              </a:rPr>
              <a:t> </a:t>
            </a:r>
            <a:r>
              <a:rPr lang="en-US" altLang="en-US" sz="2000" b="1" dirty="0">
                <a:solidFill>
                  <a:schemeClr val="tx1"/>
                </a:solidFill>
                <a:ea typeface="Calibri" panose="020F0502020204030204" pitchFamily="34" charset="0"/>
                <a:cs typeface="Calibri" panose="020F0502020204030204" pitchFamily="34" charset="0"/>
              </a:rPr>
              <a:t>have</a:t>
            </a:r>
            <a:r>
              <a:rPr lang="en-US" altLang="en-US" sz="2000" dirty="0">
                <a:solidFill>
                  <a:schemeClr val="tx1"/>
                </a:solidFill>
                <a:ea typeface="Calibri" panose="020F0502020204030204" pitchFamily="34" charset="0"/>
                <a:cs typeface="Calibri" panose="020F0502020204030204" pitchFamily="34" charset="0"/>
              </a:rPr>
              <a:t> either an </a:t>
            </a:r>
            <a:r>
              <a:rPr lang="en-US" altLang="en-US" sz="2000" b="1" dirty="0">
                <a:solidFill>
                  <a:schemeClr val="tx1"/>
                </a:solidFill>
                <a:ea typeface="Calibri" panose="020F0502020204030204" pitchFamily="34" charset="0"/>
                <a:cs typeface="Calibri" panose="020F0502020204030204" pitchFamily="34" charset="0"/>
              </a:rPr>
              <a:t>ACT Team </a:t>
            </a:r>
            <a:r>
              <a:rPr lang="en-US" altLang="en-US" sz="2000" dirty="0">
                <a:solidFill>
                  <a:schemeClr val="tx1"/>
                </a:solidFill>
                <a:ea typeface="Calibri" panose="020F0502020204030204" pitchFamily="34" charset="0"/>
                <a:cs typeface="Calibri" panose="020F0502020204030204" pitchFamily="34" charset="0"/>
              </a:rPr>
              <a:t>or a </a:t>
            </a:r>
            <a:r>
              <a:rPr lang="en-US" altLang="en-US" sz="2000" b="1" dirty="0">
                <a:solidFill>
                  <a:schemeClr val="tx1"/>
                </a:solidFill>
                <a:ea typeface="Calibri" panose="020F0502020204030204" pitchFamily="34" charset="0"/>
                <a:cs typeface="Calibri" panose="020F0502020204030204" pitchFamily="34" charset="0"/>
              </a:rPr>
              <a:t>Care Coordinator</a:t>
            </a:r>
            <a:r>
              <a:rPr lang="en-US" altLang="en-US" sz="2000" dirty="0">
                <a:solidFill>
                  <a:schemeClr val="tx1"/>
                </a:solidFill>
                <a:ea typeface="Calibri" panose="020F0502020204030204" pitchFamily="34" charset="0"/>
                <a:cs typeface="Calibri" panose="020F0502020204030204" pitchFamily="34" charset="0"/>
              </a:rPr>
              <a:t>.</a:t>
            </a:r>
          </a:p>
          <a:p>
            <a:pPr marL="342900" indent="-342900">
              <a:lnSpc>
                <a:spcPct val="90000"/>
              </a:lnSpc>
              <a:buFont typeface="Arial" panose="020B0604020202020204" pitchFamily="34" charset="0"/>
              <a:buChar char="•"/>
              <a:defRPr/>
            </a:pPr>
            <a:r>
              <a:rPr lang="en-US" altLang="en-US" sz="2000" b="1" dirty="0">
                <a:solidFill>
                  <a:schemeClr val="tx1"/>
                </a:solidFill>
                <a:ea typeface="Calibri" panose="020F0502020204030204" pitchFamily="34" charset="0"/>
                <a:cs typeface="Calibri" panose="020F0502020204030204" pitchFamily="34" charset="0"/>
              </a:rPr>
              <a:t>AND</a:t>
            </a:r>
            <a:r>
              <a:rPr lang="en-US" altLang="en-US" sz="2000" dirty="0">
                <a:solidFill>
                  <a:schemeClr val="tx1"/>
                </a:solidFill>
                <a:ea typeface="Calibri" panose="020F0502020204030204" pitchFamily="34" charset="0"/>
                <a:cs typeface="Calibri" panose="020F0502020204030204" pitchFamily="34" charset="0"/>
              </a:rPr>
              <a:t> </a:t>
            </a:r>
            <a:r>
              <a:rPr lang="en-US" altLang="en-US" sz="2000" b="1" dirty="0">
                <a:solidFill>
                  <a:schemeClr val="tx1"/>
                </a:solidFill>
                <a:ea typeface="Calibri" panose="020F0502020204030204" pitchFamily="34" charset="0"/>
                <a:cs typeface="Calibri" panose="020F0502020204030204" pitchFamily="34" charset="0"/>
              </a:rPr>
              <a:t>may</a:t>
            </a:r>
            <a:r>
              <a:rPr lang="en-US" altLang="en-US" sz="2000" dirty="0">
                <a:solidFill>
                  <a:schemeClr val="tx1"/>
                </a:solidFill>
                <a:ea typeface="Calibri" panose="020F0502020204030204" pitchFamily="34" charset="0"/>
                <a:cs typeface="Calibri" panose="020F0502020204030204" pitchFamily="34" charset="0"/>
              </a:rPr>
              <a:t> include:</a:t>
            </a:r>
          </a:p>
          <a:p>
            <a:pPr lvl="1">
              <a:lnSpc>
                <a:spcPct val="90000"/>
              </a:lnSpc>
              <a:defRPr/>
            </a:pPr>
            <a:r>
              <a:rPr lang="en-US" altLang="en-US" sz="2000" dirty="0">
                <a:ea typeface="Calibri" panose="020F0502020204030204" pitchFamily="34" charset="0"/>
                <a:cs typeface="Calibri" panose="020F0502020204030204" pitchFamily="34" charset="0"/>
              </a:rPr>
              <a:t>Medication</a:t>
            </a:r>
          </a:p>
          <a:p>
            <a:pPr lvl="1">
              <a:lnSpc>
                <a:spcPct val="90000"/>
              </a:lnSpc>
              <a:defRPr/>
            </a:pPr>
            <a:r>
              <a:rPr lang="en-US" altLang="en-US" sz="2000" dirty="0">
                <a:ea typeface="Calibri" panose="020F0502020204030204" pitchFamily="34" charset="0"/>
                <a:cs typeface="Calibri" panose="020F0502020204030204" pitchFamily="34" charset="0"/>
              </a:rPr>
              <a:t>Blood tests and urinalysis</a:t>
            </a:r>
          </a:p>
          <a:p>
            <a:pPr lvl="1">
              <a:lnSpc>
                <a:spcPct val="90000"/>
              </a:lnSpc>
              <a:defRPr/>
            </a:pPr>
            <a:r>
              <a:rPr lang="en-US" altLang="en-US" sz="2000" dirty="0">
                <a:ea typeface="Calibri" panose="020F0502020204030204" pitchFamily="34" charset="0"/>
                <a:cs typeface="Calibri" panose="020F0502020204030204" pitchFamily="34" charset="0"/>
              </a:rPr>
              <a:t>Individual or Group Therapy</a:t>
            </a:r>
          </a:p>
          <a:p>
            <a:pPr lvl="1">
              <a:lnSpc>
                <a:spcPct val="90000"/>
              </a:lnSpc>
              <a:defRPr/>
            </a:pPr>
            <a:r>
              <a:rPr lang="en-US" altLang="en-US" sz="2000" dirty="0">
                <a:ea typeface="Calibri" panose="020F0502020204030204" pitchFamily="34" charset="0"/>
                <a:cs typeface="Calibri" panose="020F0502020204030204" pitchFamily="34" charset="0"/>
              </a:rPr>
              <a:t>Day or Partial day treatment</a:t>
            </a:r>
          </a:p>
          <a:p>
            <a:pPr lvl="1">
              <a:lnSpc>
                <a:spcPct val="90000"/>
              </a:lnSpc>
              <a:defRPr/>
            </a:pPr>
            <a:r>
              <a:rPr lang="en-US" altLang="en-US" sz="2000" dirty="0">
                <a:ea typeface="Calibri" panose="020F0502020204030204" pitchFamily="34" charset="0"/>
                <a:cs typeface="Calibri" panose="020F0502020204030204" pitchFamily="34" charset="0"/>
              </a:rPr>
              <a:t>Educational and/or vocational training activities</a:t>
            </a:r>
          </a:p>
          <a:p>
            <a:pPr lvl="1">
              <a:lnSpc>
                <a:spcPct val="90000"/>
              </a:lnSpc>
              <a:defRPr/>
            </a:pPr>
            <a:r>
              <a:rPr lang="en-US" altLang="en-US" sz="2000" dirty="0">
                <a:ea typeface="Calibri" panose="020F0502020204030204" pitchFamily="34" charset="0"/>
                <a:cs typeface="Calibri" panose="020F0502020204030204" pitchFamily="34" charset="0"/>
              </a:rPr>
              <a:t>Substance use treatment and counseling</a:t>
            </a:r>
          </a:p>
          <a:p>
            <a:pPr lvl="1">
              <a:lnSpc>
                <a:spcPct val="90000"/>
              </a:lnSpc>
              <a:defRPr/>
            </a:pPr>
            <a:r>
              <a:rPr lang="en-US" altLang="en-US" sz="2000" dirty="0">
                <a:ea typeface="Calibri" panose="020F0502020204030204" pitchFamily="34" charset="0"/>
                <a:cs typeface="Calibri" panose="020F0502020204030204" pitchFamily="34" charset="0"/>
              </a:rPr>
              <a:t>Supervised Housing</a:t>
            </a:r>
          </a:p>
          <a:p>
            <a:endParaRPr lang="en-US" dirty="0"/>
          </a:p>
        </p:txBody>
      </p:sp>
      <p:sp>
        <p:nvSpPr>
          <p:cNvPr id="3" name="Text Placeholder 2">
            <a:extLst>
              <a:ext uri="{FF2B5EF4-FFF2-40B4-BE49-F238E27FC236}">
                <a16:creationId xmlns:a16="http://schemas.microsoft.com/office/drawing/2014/main" id="{109D0584-CE3B-4650-8F12-DCC6D06CC64C}"/>
              </a:ext>
            </a:extLst>
          </p:cNvPr>
          <p:cNvSpPr>
            <a:spLocks noGrp="1"/>
          </p:cNvSpPr>
          <p:nvPr>
            <p:ph type="body" sz="quarter" idx="12"/>
          </p:nvPr>
        </p:nvSpPr>
        <p:spPr>
          <a:xfrm>
            <a:off x="228600" y="514350"/>
            <a:ext cx="6781800" cy="762000"/>
          </a:xfrm>
        </p:spPr>
        <p:txBody>
          <a:bodyPr/>
          <a:lstStyle/>
          <a:p>
            <a:pPr algn="ctr"/>
            <a:r>
              <a:rPr lang="en-US" dirty="0"/>
              <a:t>Treatment Plans </a:t>
            </a:r>
          </a:p>
          <a:p>
            <a:r>
              <a:rPr lang="en-US" sz="2400" dirty="0"/>
              <a:t>Categories of service</a:t>
            </a:r>
          </a:p>
        </p:txBody>
      </p:sp>
    </p:spTree>
    <p:extLst>
      <p:ext uri="{BB962C8B-B14F-4D97-AF65-F5344CB8AC3E}">
        <p14:creationId xmlns:p14="http://schemas.microsoft.com/office/powerpoint/2010/main" val="3141570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13E2BF-0747-434A-BD89-47E947F8CDD6}"/>
              </a:ext>
            </a:extLst>
          </p:cNvPr>
          <p:cNvSpPr>
            <a:spLocks noGrp="1"/>
          </p:cNvSpPr>
          <p:nvPr>
            <p:ph type="body" sz="quarter" idx="11"/>
          </p:nvPr>
        </p:nvSpPr>
        <p:spPr/>
        <p:txBody>
          <a:bodyPr/>
          <a:lstStyle/>
          <a:p>
            <a:pPr marL="342900" indent="-342900">
              <a:buFont typeface="Arial" panose="020B0604020202020204" pitchFamily="34" charset="0"/>
              <a:buChar char="•"/>
              <a:defRPr/>
            </a:pPr>
            <a:r>
              <a:rPr lang="en-US" altLang="en-US" b="1" dirty="0">
                <a:solidFill>
                  <a:schemeClr val="tx1"/>
                </a:solidFill>
              </a:rPr>
              <a:t>Petition for renewal of an existing order must be filed within 30 days prior to expiration of the current order</a:t>
            </a:r>
          </a:p>
          <a:p>
            <a:pPr marL="342900" indent="-342900">
              <a:buFont typeface="Arial" panose="020B0604020202020204" pitchFamily="34" charset="0"/>
              <a:buChar char="•"/>
              <a:defRPr/>
            </a:pPr>
            <a:r>
              <a:rPr lang="en-US" altLang="en-US" b="1" dirty="0">
                <a:solidFill>
                  <a:schemeClr val="tx1"/>
                </a:solidFill>
              </a:rPr>
              <a:t>Timely filing stays expiration of the current order</a:t>
            </a:r>
          </a:p>
          <a:p>
            <a:pPr marL="342900" indent="-342900">
              <a:buFont typeface="Arial" panose="020B0604020202020204" pitchFamily="34" charset="0"/>
              <a:buChar char="•"/>
              <a:defRPr/>
            </a:pPr>
            <a:r>
              <a:rPr lang="en-US" altLang="en-US" b="1" dirty="0">
                <a:solidFill>
                  <a:schemeClr val="tx1"/>
                </a:solidFill>
              </a:rPr>
              <a:t>The renewed order may not exceed 1 year from expiration of the current order</a:t>
            </a:r>
          </a:p>
          <a:p>
            <a:endParaRPr lang="en-US" dirty="0"/>
          </a:p>
        </p:txBody>
      </p:sp>
      <p:sp>
        <p:nvSpPr>
          <p:cNvPr id="3" name="Text Placeholder 2">
            <a:extLst>
              <a:ext uri="{FF2B5EF4-FFF2-40B4-BE49-F238E27FC236}">
                <a16:creationId xmlns:a16="http://schemas.microsoft.com/office/drawing/2014/main" id="{BC98D8E7-77A9-410F-B440-A660B768158B}"/>
              </a:ext>
            </a:extLst>
          </p:cNvPr>
          <p:cNvSpPr>
            <a:spLocks noGrp="1"/>
          </p:cNvSpPr>
          <p:nvPr>
            <p:ph type="body" sz="quarter" idx="12"/>
          </p:nvPr>
        </p:nvSpPr>
        <p:spPr/>
        <p:txBody>
          <a:bodyPr/>
          <a:lstStyle/>
          <a:p>
            <a:pPr algn="ctr"/>
            <a:r>
              <a:rPr lang="en-US" dirty="0"/>
              <a:t>Renewals MHL 9.60 (k)</a:t>
            </a:r>
          </a:p>
        </p:txBody>
      </p:sp>
    </p:spTree>
    <p:extLst>
      <p:ext uri="{BB962C8B-B14F-4D97-AF65-F5344CB8AC3E}">
        <p14:creationId xmlns:p14="http://schemas.microsoft.com/office/powerpoint/2010/main" val="1319997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E7FDD3-BA4E-41BB-98E7-BA06DEB9367E}"/>
              </a:ext>
            </a:extLst>
          </p:cNvPr>
          <p:cNvSpPr>
            <a:spLocks noGrp="1"/>
          </p:cNvSpPr>
          <p:nvPr>
            <p:ph type="body" sz="quarter" idx="11"/>
          </p:nvPr>
        </p:nvSpPr>
        <p:spPr/>
        <p:txBody>
          <a:bodyPr/>
          <a:lstStyle/>
          <a:p>
            <a:pPr>
              <a:defRPr/>
            </a:pPr>
            <a:r>
              <a:rPr lang="en-US" altLang="en-US" sz="2000" b="1" dirty="0">
                <a:solidFill>
                  <a:schemeClr val="tx1"/>
                </a:solidFill>
              </a:rPr>
              <a:t>Authorized petitioners for renewal of AOT orders are limited to:</a:t>
            </a:r>
          </a:p>
          <a:p>
            <a:pPr lvl="1">
              <a:defRPr/>
            </a:pPr>
            <a:r>
              <a:rPr lang="en-US" altLang="en-US" sz="2000" b="1" dirty="0"/>
              <a:t>County Director of Community Services (DCS)</a:t>
            </a:r>
          </a:p>
          <a:p>
            <a:pPr lvl="1">
              <a:buFont typeface="Wingdings 3" charset="2"/>
              <a:buChar char=""/>
              <a:defRPr/>
            </a:pPr>
            <a:endParaRPr lang="en-US" altLang="en-US" sz="2000" b="1" dirty="0"/>
          </a:p>
          <a:p>
            <a:pPr lvl="1">
              <a:defRPr/>
            </a:pPr>
            <a:r>
              <a:rPr lang="en-US" altLang="en-US" sz="2000" b="1" dirty="0"/>
              <a:t>Family member who acted as the original petitioner, </a:t>
            </a:r>
            <a:r>
              <a:rPr lang="en-US" altLang="en-US" sz="2000" b="1" u="sng" dirty="0"/>
              <a:t>if</a:t>
            </a:r>
            <a:r>
              <a:rPr lang="en-US" altLang="en-US" sz="2000" b="1" dirty="0"/>
              <a:t> he or she retains his or her original status</a:t>
            </a:r>
          </a:p>
          <a:p>
            <a:pPr lvl="1">
              <a:buFont typeface="Wingdings 3" charset="2"/>
              <a:buChar char=""/>
              <a:defRPr/>
            </a:pPr>
            <a:endParaRPr lang="en-US" altLang="en-US" sz="2000" b="1" dirty="0"/>
          </a:p>
          <a:p>
            <a:pPr lvl="1">
              <a:defRPr/>
            </a:pPr>
            <a:r>
              <a:rPr lang="en-US" altLang="en-US" sz="2000" b="1" dirty="0"/>
              <a:t>Roommate who acted as the original petitioner, </a:t>
            </a:r>
            <a:r>
              <a:rPr lang="en-US" altLang="en-US" sz="2000" b="1" u="sng" dirty="0"/>
              <a:t>if</a:t>
            </a:r>
            <a:r>
              <a:rPr lang="en-US" altLang="en-US" sz="2000" b="1" dirty="0"/>
              <a:t> he or she retains his or her original status</a:t>
            </a:r>
          </a:p>
          <a:p>
            <a:endParaRPr lang="en-US" dirty="0"/>
          </a:p>
        </p:txBody>
      </p:sp>
      <p:sp>
        <p:nvSpPr>
          <p:cNvPr id="3" name="Text Placeholder 2">
            <a:extLst>
              <a:ext uri="{FF2B5EF4-FFF2-40B4-BE49-F238E27FC236}">
                <a16:creationId xmlns:a16="http://schemas.microsoft.com/office/drawing/2014/main" id="{6CED3450-BE57-4758-AE87-C784F511B0F0}"/>
              </a:ext>
            </a:extLst>
          </p:cNvPr>
          <p:cNvSpPr>
            <a:spLocks noGrp="1"/>
          </p:cNvSpPr>
          <p:nvPr>
            <p:ph type="body" sz="quarter" idx="12"/>
          </p:nvPr>
        </p:nvSpPr>
        <p:spPr/>
        <p:txBody>
          <a:bodyPr/>
          <a:lstStyle/>
          <a:p>
            <a:pPr algn="ctr"/>
            <a:r>
              <a:rPr lang="en-US" altLang="en-US" dirty="0"/>
              <a:t>Renewals (continued)</a:t>
            </a:r>
            <a:endParaRPr lang="en-US" dirty="0"/>
          </a:p>
        </p:txBody>
      </p:sp>
    </p:spTree>
    <p:extLst>
      <p:ext uri="{BB962C8B-B14F-4D97-AF65-F5344CB8AC3E}">
        <p14:creationId xmlns:p14="http://schemas.microsoft.com/office/powerpoint/2010/main" val="2661892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6B3337-97FF-4242-B750-4012AD3E8C7E}"/>
              </a:ext>
            </a:extLst>
          </p:cNvPr>
          <p:cNvSpPr>
            <a:spLocks noGrp="1"/>
          </p:cNvSpPr>
          <p:nvPr>
            <p:ph type="body" sz="quarter" idx="11"/>
          </p:nvPr>
        </p:nvSpPr>
        <p:spPr>
          <a:xfrm>
            <a:off x="228600" y="1962150"/>
            <a:ext cx="7467600" cy="762000"/>
          </a:xfrm>
        </p:spPr>
        <p:txBody>
          <a:bodyPr/>
          <a:lstStyle/>
          <a:p>
            <a:pPr>
              <a:lnSpc>
                <a:spcPct val="90000"/>
              </a:lnSpc>
              <a:defRPr/>
            </a:pPr>
            <a:r>
              <a:rPr lang="en-US" altLang="en-US" b="1" dirty="0">
                <a:solidFill>
                  <a:schemeClr val="tx1"/>
                </a:solidFill>
              </a:rPr>
              <a:t>The individual, MHLS or other counsel, and any other entity acting on the individual’s behalf may move to stay, vacate, or modify the AOT order.  </a:t>
            </a:r>
          </a:p>
          <a:p>
            <a:pPr>
              <a:lnSpc>
                <a:spcPct val="90000"/>
              </a:lnSpc>
              <a:buFont typeface="Wingdings 3" charset="2"/>
              <a:buChar char=""/>
              <a:defRPr/>
            </a:pPr>
            <a:endParaRPr lang="en-US" altLang="en-US" b="1" dirty="0">
              <a:solidFill>
                <a:schemeClr val="tx1"/>
              </a:solidFill>
            </a:endParaRPr>
          </a:p>
          <a:p>
            <a:pPr>
              <a:lnSpc>
                <a:spcPct val="90000"/>
              </a:lnSpc>
              <a:defRPr/>
            </a:pPr>
            <a:r>
              <a:rPr lang="en-US" altLang="en-US" b="1" dirty="0">
                <a:solidFill>
                  <a:schemeClr val="tx1"/>
                </a:solidFill>
              </a:rPr>
              <a:t>Service of all court papers is required upon the same parties served for the AOT petition that resulted in the order.</a:t>
            </a:r>
          </a:p>
          <a:p>
            <a:endParaRPr lang="en-US" dirty="0"/>
          </a:p>
        </p:txBody>
      </p:sp>
      <p:sp>
        <p:nvSpPr>
          <p:cNvPr id="3" name="Text Placeholder 2">
            <a:extLst>
              <a:ext uri="{FF2B5EF4-FFF2-40B4-BE49-F238E27FC236}">
                <a16:creationId xmlns:a16="http://schemas.microsoft.com/office/drawing/2014/main" id="{96EAC1B4-4725-47C3-BCFF-A2C283D6304D}"/>
              </a:ext>
            </a:extLst>
          </p:cNvPr>
          <p:cNvSpPr>
            <a:spLocks noGrp="1"/>
          </p:cNvSpPr>
          <p:nvPr>
            <p:ph type="body" sz="quarter" idx="12"/>
          </p:nvPr>
        </p:nvSpPr>
        <p:spPr>
          <a:xfrm>
            <a:off x="228600" y="514350"/>
            <a:ext cx="6781800" cy="1295400"/>
          </a:xfrm>
        </p:spPr>
        <p:txBody>
          <a:bodyPr/>
          <a:lstStyle/>
          <a:p>
            <a:pPr algn="ctr"/>
            <a:r>
              <a:rPr lang="en-US" dirty="0"/>
              <a:t>Applications to Stay, Vacate, or Modify orders - </a:t>
            </a:r>
            <a:r>
              <a:rPr lang="en-US" sz="2400" dirty="0"/>
              <a:t>MHL 9.60 (1)</a:t>
            </a:r>
          </a:p>
        </p:txBody>
      </p:sp>
    </p:spTree>
    <p:extLst>
      <p:ext uri="{BB962C8B-B14F-4D97-AF65-F5344CB8AC3E}">
        <p14:creationId xmlns:p14="http://schemas.microsoft.com/office/powerpoint/2010/main" val="304972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514350"/>
            <a:ext cx="8686800" cy="584775"/>
          </a:xfrm>
          <a:prstGeom prst="rect">
            <a:avLst/>
          </a:prstGeom>
          <a:noFill/>
          <a:ln>
            <a:noFill/>
          </a:ln>
        </p:spPr>
        <p:txBody>
          <a:bodyPr wrap="square" rtlCol="0">
            <a:spAutoFit/>
          </a:bodyPr>
          <a:lstStyle/>
          <a:p>
            <a:pPr algn="ctr"/>
            <a:r>
              <a:rPr lang="en-US" sz="3200" b="1" dirty="0">
                <a:solidFill>
                  <a:srgbClr val="553278"/>
                </a:solidFill>
                <a:latin typeface="Arial" panose="020B0604020202020204" pitchFamily="34" charset="0"/>
                <a:cs typeface="Arial" panose="020B0604020202020204" pitchFamily="34" charset="0"/>
              </a:rPr>
              <a:t>History</a:t>
            </a:r>
          </a:p>
        </p:txBody>
      </p:sp>
      <p:sp>
        <p:nvSpPr>
          <p:cNvPr id="12" name="TextBox 11"/>
          <p:cNvSpPr txBox="1"/>
          <p:nvPr/>
        </p:nvSpPr>
        <p:spPr>
          <a:xfrm>
            <a:off x="114300" y="1276350"/>
            <a:ext cx="8763000" cy="2677656"/>
          </a:xfrm>
          <a:prstGeom prst="rect">
            <a:avLst/>
          </a:prstGeom>
          <a:noFill/>
          <a:ln>
            <a:noFill/>
          </a:ln>
        </p:spPr>
        <p:txBody>
          <a:bodyPr wrap="square" rtlCol="0">
            <a:spAutoFit/>
          </a:bodyPr>
          <a:lstStyle/>
          <a:p>
            <a:pPr>
              <a:spcBef>
                <a:spcPct val="0"/>
              </a:spcBef>
              <a:defRPr/>
            </a:pPr>
            <a:r>
              <a:rPr lang="en-US" altLang="en-US" sz="2400" b="1" dirty="0"/>
              <a:t>In January 1999, Kendra </a:t>
            </a:r>
            <a:r>
              <a:rPr lang="en-US" altLang="en-US" sz="2400" b="1" dirty="0" err="1"/>
              <a:t>Webdale</a:t>
            </a:r>
            <a:r>
              <a:rPr lang="en-US" altLang="en-US" sz="2400" b="1" dirty="0"/>
              <a:t> was pushed from a NYC subway platform to her death.  She was pushed by a man living in the community who was not being treated for his serious mental illness.  </a:t>
            </a:r>
          </a:p>
          <a:p>
            <a:pPr>
              <a:spcBef>
                <a:spcPct val="0"/>
              </a:spcBef>
              <a:defRPr/>
            </a:pPr>
            <a:endParaRPr lang="en-US" altLang="en-US" sz="2400" b="1" dirty="0"/>
          </a:p>
          <a:p>
            <a:pPr algn="ctr">
              <a:spcBef>
                <a:spcPct val="0"/>
              </a:spcBef>
              <a:defRPr/>
            </a:pPr>
            <a:r>
              <a:rPr lang="en-US" altLang="en-US" sz="2400" b="1" dirty="0"/>
              <a:t>Kendra’s Law (Mental Hygiene Law 9.60) was signed in August 1999 and went into effect on November 8th, 1999.  </a:t>
            </a:r>
            <a:r>
              <a:rPr lang="en-US" altLang="en-US" sz="2400" dirty="0"/>
              <a:t>  </a:t>
            </a:r>
          </a:p>
        </p:txBody>
      </p:sp>
    </p:spTree>
    <p:extLst>
      <p:ext uri="{BB962C8B-B14F-4D97-AF65-F5344CB8AC3E}">
        <p14:creationId xmlns:p14="http://schemas.microsoft.com/office/powerpoint/2010/main" val="2731407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9FB3FE-FC94-4885-A46B-40D6D902C973}"/>
              </a:ext>
            </a:extLst>
          </p:cNvPr>
          <p:cNvSpPr>
            <a:spLocks noGrp="1"/>
          </p:cNvSpPr>
          <p:nvPr>
            <p:ph type="body" sz="quarter" idx="11"/>
          </p:nvPr>
        </p:nvSpPr>
        <p:spPr/>
        <p:txBody>
          <a:bodyPr/>
          <a:lstStyle/>
          <a:p>
            <a:pPr marL="342900" indent="-342900">
              <a:lnSpc>
                <a:spcPct val="80000"/>
              </a:lnSpc>
              <a:buFont typeface="Arial" panose="020B0604020202020204" pitchFamily="34" charset="0"/>
              <a:buChar char="•"/>
              <a:defRPr/>
            </a:pPr>
            <a:r>
              <a:rPr lang="en-US" altLang="en-US" sz="2000" b="1" dirty="0">
                <a:solidFill>
                  <a:schemeClr val="tx1"/>
                </a:solidFill>
              </a:rPr>
              <a:t>When a physician determines that: </a:t>
            </a:r>
          </a:p>
          <a:p>
            <a:pPr lvl="1">
              <a:lnSpc>
                <a:spcPct val="80000"/>
              </a:lnSpc>
              <a:defRPr/>
            </a:pPr>
            <a:r>
              <a:rPr lang="en-US" altLang="en-US" sz="2000" b="1" dirty="0"/>
              <a:t>An individual failed to comply with court-ordered treatment, and</a:t>
            </a:r>
          </a:p>
          <a:p>
            <a:pPr lvl="1">
              <a:lnSpc>
                <a:spcPct val="80000"/>
              </a:lnSpc>
              <a:defRPr/>
            </a:pPr>
            <a:r>
              <a:rPr lang="en-US" altLang="en-US" sz="2000" b="1" dirty="0"/>
              <a:t>Efforts were made to secure compliance, and</a:t>
            </a:r>
          </a:p>
          <a:p>
            <a:pPr lvl="1">
              <a:lnSpc>
                <a:spcPct val="80000"/>
              </a:lnSpc>
              <a:defRPr/>
            </a:pPr>
            <a:r>
              <a:rPr lang="en-US" altLang="en-US" sz="2000" b="1" dirty="0"/>
              <a:t>The individual may need involuntary admission to a hospital</a:t>
            </a:r>
          </a:p>
          <a:p>
            <a:pPr marL="457200" lvl="1" indent="0">
              <a:lnSpc>
                <a:spcPct val="80000"/>
              </a:lnSpc>
              <a:buNone/>
              <a:defRPr/>
            </a:pPr>
            <a:r>
              <a:rPr lang="en-US" altLang="en-US" sz="2000" b="1" dirty="0"/>
              <a:t>(This also applies to individuals with a missing status)</a:t>
            </a:r>
          </a:p>
          <a:p>
            <a:pPr marL="342900" indent="-342900">
              <a:lnSpc>
                <a:spcPct val="80000"/>
              </a:lnSpc>
              <a:buFont typeface="Arial" panose="020B0604020202020204" pitchFamily="34" charset="0"/>
              <a:buChar char="•"/>
              <a:defRPr/>
            </a:pPr>
            <a:r>
              <a:rPr lang="en-US" altLang="en-US" sz="2000" b="1" dirty="0">
                <a:solidFill>
                  <a:schemeClr val="tx1"/>
                </a:solidFill>
              </a:rPr>
              <a:t>Then:</a:t>
            </a:r>
          </a:p>
          <a:p>
            <a:pPr lvl="1">
              <a:lnSpc>
                <a:spcPct val="80000"/>
              </a:lnSpc>
              <a:defRPr/>
            </a:pPr>
            <a:r>
              <a:rPr lang="en-US" altLang="en-US" sz="2000" b="1" dirty="0"/>
              <a:t>The County DCS may order the removal and transport of the individual to a hospital for examination to determine the need for civil commitment</a:t>
            </a:r>
          </a:p>
          <a:p>
            <a:pPr marL="342900" indent="-342900">
              <a:lnSpc>
                <a:spcPct val="80000"/>
              </a:lnSpc>
              <a:buFont typeface="Arial" panose="020B0604020202020204" pitchFamily="34" charset="0"/>
              <a:buChar char="•"/>
              <a:defRPr/>
            </a:pPr>
            <a:r>
              <a:rPr lang="en-US" altLang="en-US" sz="2000" b="1" dirty="0">
                <a:solidFill>
                  <a:schemeClr val="tx1"/>
                </a:solidFill>
              </a:rPr>
              <a:t>The examination is not to exceed 72 hours</a:t>
            </a:r>
          </a:p>
          <a:p>
            <a:endParaRPr lang="en-US" dirty="0"/>
          </a:p>
        </p:txBody>
      </p:sp>
      <p:sp>
        <p:nvSpPr>
          <p:cNvPr id="3" name="Text Placeholder 2">
            <a:extLst>
              <a:ext uri="{FF2B5EF4-FFF2-40B4-BE49-F238E27FC236}">
                <a16:creationId xmlns:a16="http://schemas.microsoft.com/office/drawing/2014/main" id="{7446D98E-E1CF-48F8-9EC1-68614B4600FB}"/>
              </a:ext>
            </a:extLst>
          </p:cNvPr>
          <p:cNvSpPr>
            <a:spLocks noGrp="1"/>
          </p:cNvSpPr>
          <p:nvPr>
            <p:ph type="body" sz="quarter" idx="12"/>
          </p:nvPr>
        </p:nvSpPr>
        <p:spPr/>
        <p:txBody>
          <a:bodyPr/>
          <a:lstStyle/>
          <a:p>
            <a:pPr algn="ctr"/>
            <a:r>
              <a:rPr lang="en-US" altLang="en-US" dirty="0"/>
              <a:t>Removals</a:t>
            </a:r>
            <a:br>
              <a:rPr lang="en-US" altLang="en-US" dirty="0"/>
            </a:br>
            <a:r>
              <a:rPr lang="en-US" altLang="en-US" dirty="0"/>
              <a:t>MHL </a:t>
            </a:r>
            <a:r>
              <a:rPr lang="en-US" altLang="en-US" dirty="0">
                <a:cs typeface="Times New Roman" panose="02020603050405020304" pitchFamily="18" charset="0"/>
              </a:rPr>
              <a:t>§9.60(n)</a:t>
            </a:r>
            <a:endParaRPr lang="en-US" dirty="0"/>
          </a:p>
        </p:txBody>
      </p:sp>
    </p:spTree>
    <p:extLst>
      <p:ext uri="{BB962C8B-B14F-4D97-AF65-F5344CB8AC3E}">
        <p14:creationId xmlns:p14="http://schemas.microsoft.com/office/powerpoint/2010/main" val="1033661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4AD34F-1ED8-4852-9376-40BBC999D452}"/>
              </a:ext>
            </a:extLst>
          </p:cNvPr>
          <p:cNvSpPr>
            <a:spLocks noGrp="1"/>
          </p:cNvSpPr>
          <p:nvPr>
            <p:ph type="body" sz="quarter" idx="11"/>
          </p:nvPr>
        </p:nvSpPr>
        <p:spPr/>
        <p:txBody>
          <a:bodyPr/>
          <a:lstStyle/>
          <a:p>
            <a:pPr marL="342900" indent="-342900">
              <a:lnSpc>
                <a:spcPct val="90000"/>
              </a:lnSpc>
              <a:buFont typeface="Arial" panose="020B0604020202020204" pitchFamily="34" charset="0"/>
              <a:buChar char="•"/>
              <a:defRPr/>
            </a:pPr>
            <a:r>
              <a:rPr lang="en-US" altLang="en-US" sz="2000" b="1" dirty="0">
                <a:solidFill>
                  <a:schemeClr val="tx1"/>
                </a:solidFill>
              </a:rPr>
              <a:t>If, during the 72 hour period: </a:t>
            </a:r>
          </a:p>
          <a:p>
            <a:pPr lvl="1">
              <a:lnSpc>
                <a:spcPct val="90000"/>
              </a:lnSpc>
              <a:defRPr/>
            </a:pPr>
            <a:r>
              <a:rPr lang="en-US" altLang="en-US" sz="2000" b="1" dirty="0"/>
              <a:t>The individual does not meet the legal standard for involuntary admission and retention, and </a:t>
            </a:r>
          </a:p>
          <a:p>
            <a:pPr lvl="1">
              <a:lnSpc>
                <a:spcPct val="90000"/>
              </a:lnSpc>
              <a:defRPr/>
            </a:pPr>
            <a:r>
              <a:rPr lang="en-US" altLang="en-US" sz="2000" b="1" dirty="0"/>
              <a:t>Is unwilling to remain voluntarily</a:t>
            </a:r>
          </a:p>
          <a:p>
            <a:pPr marL="342900" indent="-342900">
              <a:lnSpc>
                <a:spcPct val="90000"/>
              </a:lnSpc>
              <a:buFont typeface="Arial" panose="020B0604020202020204" pitchFamily="34" charset="0"/>
              <a:buChar char="•"/>
              <a:defRPr/>
            </a:pPr>
            <a:r>
              <a:rPr lang="en-US" altLang="en-US" sz="2000" b="1" dirty="0">
                <a:solidFill>
                  <a:schemeClr val="tx1"/>
                </a:solidFill>
              </a:rPr>
              <a:t>Then:</a:t>
            </a:r>
          </a:p>
          <a:p>
            <a:pPr lvl="1">
              <a:lnSpc>
                <a:spcPct val="90000"/>
              </a:lnSpc>
              <a:defRPr/>
            </a:pPr>
            <a:r>
              <a:rPr lang="en-US" altLang="en-US" sz="2000" b="1" dirty="0"/>
              <a:t>He or she must be released</a:t>
            </a:r>
          </a:p>
          <a:p>
            <a:pPr marL="342900" indent="-342900">
              <a:lnSpc>
                <a:spcPct val="90000"/>
              </a:lnSpc>
              <a:buFont typeface="Arial" panose="020B0604020202020204" pitchFamily="34" charset="0"/>
              <a:buChar char="•"/>
              <a:defRPr/>
            </a:pPr>
            <a:r>
              <a:rPr lang="en-US" altLang="en-US" sz="2000" b="1" dirty="0">
                <a:solidFill>
                  <a:schemeClr val="tx1"/>
                </a:solidFill>
              </a:rPr>
              <a:t>Failure to comply with an AOT order is not grounds for involuntary civil commitment or a finding of contempt of court.</a:t>
            </a:r>
          </a:p>
          <a:p>
            <a:endParaRPr lang="en-US" dirty="0"/>
          </a:p>
        </p:txBody>
      </p:sp>
      <p:sp>
        <p:nvSpPr>
          <p:cNvPr id="3" name="Text Placeholder 2">
            <a:extLst>
              <a:ext uri="{FF2B5EF4-FFF2-40B4-BE49-F238E27FC236}">
                <a16:creationId xmlns:a16="http://schemas.microsoft.com/office/drawing/2014/main" id="{F839C29E-0546-42C7-ACFF-F977FDABE63A}"/>
              </a:ext>
            </a:extLst>
          </p:cNvPr>
          <p:cNvSpPr>
            <a:spLocks noGrp="1"/>
          </p:cNvSpPr>
          <p:nvPr>
            <p:ph type="body" sz="quarter" idx="12"/>
          </p:nvPr>
        </p:nvSpPr>
        <p:spPr/>
        <p:txBody>
          <a:bodyPr/>
          <a:lstStyle/>
          <a:p>
            <a:pPr algn="ctr"/>
            <a:r>
              <a:rPr lang="en-US" altLang="en-US" dirty="0"/>
              <a:t>Removals (continued)</a:t>
            </a:r>
            <a:endParaRPr lang="en-US" dirty="0"/>
          </a:p>
        </p:txBody>
      </p:sp>
    </p:spTree>
    <p:extLst>
      <p:ext uri="{BB962C8B-B14F-4D97-AF65-F5344CB8AC3E}">
        <p14:creationId xmlns:p14="http://schemas.microsoft.com/office/powerpoint/2010/main" val="423651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EA9A6A-6E81-4698-BDA9-FBF82030E2AE}"/>
              </a:ext>
            </a:extLst>
          </p:cNvPr>
          <p:cNvSpPr>
            <a:spLocks noGrp="1"/>
          </p:cNvSpPr>
          <p:nvPr>
            <p:ph type="body" sz="quarter" idx="11"/>
          </p:nvPr>
        </p:nvSpPr>
        <p:spPr/>
        <p:txBody>
          <a:bodyPr/>
          <a:lstStyle/>
          <a:p>
            <a:pPr lvl="1">
              <a:buFont typeface="Arial" panose="020B0604020202020204" pitchFamily="34" charset="0"/>
              <a:buChar char="•"/>
            </a:pPr>
            <a:r>
              <a:rPr lang="en-US" altLang="en-US" sz="2400" dirty="0">
                <a:ea typeface="Calibri" panose="020F0502020204030204" pitchFamily="34" charset="0"/>
                <a:cs typeface="Calibri" panose="020F0502020204030204" pitchFamily="34" charset="0"/>
              </a:rPr>
              <a:t>Reduced Incarcerations by 73%</a:t>
            </a:r>
          </a:p>
          <a:p>
            <a:pPr lvl="1">
              <a:buFont typeface="Arial" panose="020B0604020202020204" pitchFamily="34" charset="0"/>
              <a:buChar char="•"/>
            </a:pPr>
            <a:r>
              <a:rPr lang="en-US" altLang="en-US" sz="2400" dirty="0">
                <a:ea typeface="Calibri" panose="020F0502020204030204" pitchFamily="34" charset="0"/>
                <a:cs typeface="Calibri" panose="020F0502020204030204" pitchFamily="34" charset="0"/>
              </a:rPr>
              <a:t>Greater engagement in service and use of prescribed medication</a:t>
            </a:r>
          </a:p>
          <a:p>
            <a:pPr lvl="1">
              <a:buFont typeface="Arial" panose="020B0604020202020204" pitchFamily="34" charset="0"/>
              <a:buChar char="•"/>
            </a:pPr>
            <a:r>
              <a:rPr lang="en-US" altLang="en-US" sz="2400" dirty="0">
                <a:ea typeface="Calibri" panose="020F0502020204030204" pitchFamily="34" charset="0"/>
                <a:cs typeface="Calibri" panose="020F0502020204030204" pitchFamily="34" charset="0"/>
              </a:rPr>
              <a:t>Reduced homelessness by 64%</a:t>
            </a:r>
          </a:p>
          <a:p>
            <a:pPr lvl="1">
              <a:buFont typeface="Arial" panose="020B0604020202020204" pitchFamily="34" charset="0"/>
              <a:buChar char="•"/>
            </a:pPr>
            <a:r>
              <a:rPr lang="en-US" altLang="en-US" sz="2400" dirty="0">
                <a:ea typeface="Calibri" panose="020F0502020204030204" pitchFamily="34" charset="0"/>
                <a:cs typeface="Calibri" panose="020F0502020204030204" pitchFamily="34" charset="0"/>
              </a:rPr>
              <a:t>Outcome at end of an order: Half leave AOT in a positive manner/10% leave for reasons unrelated to mental illness</a:t>
            </a:r>
          </a:p>
          <a:p>
            <a:pPr lvl="1">
              <a:buFont typeface="Arial" panose="020B0604020202020204" pitchFamily="34" charset="0"/>
              <a:buChar char="•"/>
            </a:pPr>
            <a:r>
              <a:rPr lang="en-US" altLang="en-US" sz="2400" dirty="0">
                <a:ea typeface="Calibri" panose="020F0502020204030204" pitchFamily="34" charset="0"/>
                <a:cs typeface="Calibri" panose="020F0502020204030204" pitchFamily="34" charset="0"/>
              </a:rPr>
              <a:t>Decrease frequency &amp; duration of hospitalizations by 66%</a:t>
            </a:r>
          </a:p>
          <a:p>
            <a:endParaRPr lang="en-US" dirty="0"/>
          </a:p>
        </p:txBody>
      </p:sp>
      <p:sp>
        <p:nvSpPr>
          <p:cNvPr id="3" name="Text Placeholder 2">
            <a:extLst>
              <a:ext uri="{FF2B5EF4-FFF2-40B4-BE49-F238E27FC236}">
                <a16:creationId xmlns:a16="http://schemas.microsoft.com/office/drawing/2014/main" id="{FDCF5951-64FF-4D30-A6D2-6180D4D9ADB4}"/>
              </a:ext>
            </a:extLst>
          </p:cNvPr>
          <p:cNvSpPr>
            <a:spLocks noGrp="1"/>
          </p:cNvSpPr>
          <p:nvPr>
            <p:ph type="body" sz="quarter" idx="12"/>
          </p:nvPr>
        </p:nvSpPr>
        <p:spPr/>
        <p:txBody>
          <a:bodyPr/>
          <a:lstStyle/>
          <a:p>
            <a:pPr algn="ctr"/>
            <a:r>
              <a:rPr lang="en-US" altLang="en-US" dirty="0"/>
              <a:t>What The Numbers Say About AOT</a:t>
            </a:r>
            <a:endParaRPr lang="en-US" dirty="0"/>
          </a:p>
        </p:txBody>
      </p:sp>
    </p:spTree>
    <p:extLst>
      <p:ext uri="{BB962C8B-B14F-4D97-AF65-F5344CB8AC3E}">
        <p14:creationId xmlns:p14="http://schemas.microsoft.com/office/powerpoint/2010/main" val="1190887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2AF60E-5D04-492D-BE88-AC8E42C67A14}"/>
              </a:ext>
            </a:extLst>
          </p:cNvPr>
          <p:cNvSpPr>
            <a:spLocks noGrp="1"/>
          </p:cNvSpPr>
          <p:nvPr>
            <p:ph type="body" sz="quarter" idx="11"/>
          </p:nvPr>
        </p:nvSpPr>
        <p:spPr/>
        <p:txBody>
          <a:bodyPr/>
          <a:lstStyle/>
          <a:p>
            <a:pPr>
              <a:defRPr/>
            </a:pPr>
            <a:r>
              <a:rPr lang="en-US" altLang="en-US" b="1" dirty="0">
                <a:solidFill>
                  <a:schemeClr val="tx1"/>
                </a:solidFill>
              </a:rPr>
              <a:t>To learn more about Kendra’s Law, visit the OMH website:</a:t>
            </a:r>
          </a:p>
          <a:p>
            <a:pPr>
              <a:defRPr/>
            </a:pPr>
            <a:endParaRPr lang="en-US" altLang="en-US" b="1" dirty="0">
              <a:solidFill>
                <a:schemeClr val="tx1"/>
              </a:solidFill>
            </a:endParaRPr>
          </a:p>
          <a:p>
            <a:pPr marL="1828800">
              <a:defRPr/>
            </a:pPr>
            <a:r>
              <a:rPr lang="en-US" altLang="en-US" u="sng" dirty="0">
                <a:solidFill>
                  <a:schemeClr val="tx2"/>
                </a:solidFill>
                <a:hlinkClick r:id="rId3"/>
              </a:rPr>
              <a:t>https://my.omh.ny.gov/bi/aot</a:t>
            </a:r>
            <a:endParaRPr lang="en-US" altLang="en-US" u="sng" dirty="0">
              <a:solidFill>
                <a:schemeClr val="tx2"/>
              </a:solidFill>
            </a:endParaRPr>
          </a:p>
          <a:p>
            <a:pPr>
              <a:buFont typeface="Wingdings 3" charset="2"/>
              <a:buChar char=""/>
              <a:defRPr/>
            </a:pPr>
            <a:endParaRPr lang="en-US" altLang="en-US" u="sng" dirty="0">
              <a:solidFill>
                <a:schemeClr val="tx2"/>
              </a:solidFill>
            </a:endParaRPr>
          </a:p>
          <a:p>
            <a:pPr algn="ctr">
              <a:defRPr/>
            </a:pPr>
            <a:r>
              <a:rPr lang="en-US" altLang="en-US" sz="3600" u="sng" dirty="0">
                <a:solidFill>
                  <a:schemeClr val="tx1"/>
                </a:solidFill>
              </a:rPr>
              <a:t>THANK YOU!</a:t>
            </a:r>
          </a:p>
          <a:p>
            <a:endParaRPr lang="en-US" dirty="0"/>
          </a:p>
        </p:txBody>
      </p:sp>
      <p:sp>
        <p:nvSpPr>
          <p:cNvPr id="3" name="Text Placeholder 2">
            <a:extLst>
              <a:ext uri="{FF2B5EF4-FFF2-40B4-BE49-F238E27FC236}">
                <a16:creationId xmlns:a16="http://schemas.microsoft.com/office/drawing/2014/main" id="{733C9EA0-A76C-47BF-AEE1-2C9304FD9104}"/>
              </a:ext>
            </a:extLst>
          </p:cNvPr>
          <p:cNvSpPr>
            <a:spLocks noGrp="1"/>
          </p:cNvSpPr>
          <p:nvPr>
            <p:ph type="body" sz="quarter" idx="12"/>
          </p:nvPr>
        </p:nvSpPr>
        <p:spPr/>
        <p:txBody>
          <a:bodyPr/>
          <a:lstStyle/>
          <a:p>
            <a:pPr algn="ctr"/>
            <a:r>
              <a:rPr lang="en-US" altLang="en-US" dirty="0"/>
              <a:t>Additional Information:</a:t>
            </a:r>
            <a:endParaRPr lang="en-US" dirty="0"/>
          </a:p>
        </p:txBody>
      </p:sp>
    </p:spTree>
    <p:extLst>
      <p:ext uri="{BB962C8B-B14F-4D97-AF65-F5344CB8AC3E}">
        <p14:creationId xmlns:p14="http://schemas.microsoft.com/office/powerpoint/2010/main" val="1138106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A508A7-6BD7-4642-9A9F-900E5D2B5ABE}"/>
              </a:ext>
            </a:extLst>
          </p:cNvPr>
          <p:cNvSpPr>
            <a:spLocks noGrp="1"/>
          </p:cNvSpPr>
          <p:nvPr>
            <p:ph type="body" sz="quarter" idx="11"/>
          </p:nvPr>
        </p:nvSpPr>
        <p:spPr/>
        <p:txBody>
          <a:bodyPr/>
          <a:lstStyle/>
          <a:p>
            <a:pPr marL="609600" indent="-609600">
              <a:defRPr/>
            </a:pPr>
            <a:r>
              <a:rPr lang="en-US" altLang="en-US" b="1" dirty="0">
                <a:solidFill>
                  <a:schemeClr val="tx1"/>
                </a:solidFill>
              </a:rPr>
              <a:t>Kendra’s Law has a dual purpose:</a:t>
            </a:r>
          </a:p>
          <a:p>
            <a:pPr marL="609600" indent="-609600">
              <a:buFont typeface="Wingdings 3" charset="2"/>
              <a:buChar char=""/>
              <a:defRPr/>
            </a:pPr>
            <a:endParaRPr lang="en-US" altLang="en-US" b="1" dirty="0">
              <a:solidFill>
                <a:schemeClr val="tx1"/>
              </a:solidFill>
            </a:endParaRPr>
          </a:p>
          <a:p>
            <a:pPr marL="990600" lvl="1" indent="-533400">
              <a:buFontTx/>
              <a:buAutoNum type="arabicPeriod"/>
              <a:defRPr/>
            </a:pPr>
            <a:r>
              <a:rPr lang="en-US" altLang="en-US" sz="2400" b="1" dirty="0"/>
              <a:t>To assist mentally ill individuals to live safely in the community, and</a:t>
            </a:r>
          </a:p>
          <a:p>
            <a:pPr marL="2209800" lvl="4" indent="-381000">
              <a:buFontTx/>
              <a:buAutoNum type="arabicPeriod"/>
              <a:defRPr/>
            </a:pPr>
            <a:endParaRPr lang="en-US" altLang="en-US" sz="2400" b="1" dirty="0"/>
          </a:p>
          <a:p>
            <a:pPr marL="990600" lvl="1" indent="-533400">
              <a:buFontTx/>
              <a:buAutoNum type="arabicPeriod"/>
              <a:defRPr/>
            </a:pPr>
            <a:r>
              <a:rPr lang="en-US" altLang="en-US" sz="2400" b="1" dirty="0"/>
              <a:t>To maintain safety in the community</a:t>
            </a:r>
          </a:p>
          <a:p>
            <a:endParaRPr lang="en-US" dirty="0"/>
          </a:p>
        </p:txBody>
      </p:sp>
      <p:sp>
        <p:nvSpPr>
          <p:cNvPr id="3" name="Text Placeholder 2">
            <a:extLst>
              <a:ext uri="{FF2B5EF4-FFF2-40B4-BE49-F238E27FC236}">
                <a16:creationId xmlns:a16="http://schemas.microsoft.com/office/drawing/2014/main" id="{3F73A028-1266-42E2-925B-0B23B6468754}"/>
              </a:ext>
            </a:extLst>
          </p:cNvPr>
          <p:cNvSpPr>
            <a:spLocks noGrp="1"/>
          </p:cNvSpPr>
          <p:nvPr>
            <p:ph type="body" sz="quarter" idx="12"/>
          </p:nvPr>
        </p:nvSpPr>
        <p:spPr/>
        <p:txBody>
          <a:bodyPr/>
          <a:lstStyle/>
          <a:p>
            <a:pPr algn="ctr"/>
            <a:r>
              <a:rPr lang="en-US" altLang="en-US" dirty="0"/>
              <a:t>Purpose</a:t>
            </a:r>
            <a:endParaRPr lang="en-US" dirty="0"/>
          </a:p>
        </p:txBody>
      </p:sp>
    </p:spTree>
    <p:extLst>
      <p:ext uri="{BB962C8B-B14F-4D97-AF65-F5344CB8AC3E}">
        <p14:creationId xmlns:p14="http://schemas.microsoft.com/office/powerpoint/2010/main" val="1900358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2BE84D-1DB7-4D3F-B2DA-2F2068BACA70}"/>
              </a:ext>
            </a:extLst>
          </p:cNvPr>
          <p:cNvSpPr>
            <a:spLocks noGrp="1"/>
          </p:cNvSpPr>
          <p:nvPr>
            <p:ph type="body" sz="quarter" idx="11"/>
          </p:nvPr>
        </p:nvSpPr>
        <p:spPr/>
        <p:txBody>
          <a:bodyPr/>
          <a:lstStyle/>
          <a:p>
            <a:pPr marL="609600" indent="-609600">
              <a:lnSpc>
                <a:spcPct val="80000"/>
              </a:lnSpc>
              <a:defRPr/>
            </a:pPr>
            <a:r>
              <a:rPr lang="en-US" altLang="en-US" b="1" dirty="0">
                <a:solidFill>
                  <a:schemeClr val="tx1"/>
                </a:solidFill>
              </a:rPr>
              <a:t>Eligibility criteria for AOT are based on the following factors and clinical determinations: </a:t>
            </a:r>
          </a:p>
          <a:p>
            <a:pPr marL="609600" indent="-609600">
              <a:lnSpc>
                <a:spcPct val="80000"/>
              </a:lnSpc>
              <a:buFont typeface="Wingdings 3" charset="2"/>
              <a:buChar char=""/>
              <a:defRPr/>
            </a:pPr>
            <a:endParaRPr lang="en-US" altLang="en-US" dirty="0">
              <a:solidFill>
                <a:schemeClr val="tx1"/>
              </a:solidFill>
            </a:endParaRPr>
          </a:p>
          <a:p>
            <a:pPr marL="609600" indent="-609600">
              <a:lnSpc>
                <a:spcPct val="80000"/>
              </a:lnSpc>
              <a:buFontTx/>
              <a:buAutoNum type="arabicPeriod"/>
              <a:defRPr/>
            </a:pPr>
            <a:r>
              <a:rPr lang="en-US" altLang="en-US" b="1" dirty="0">
                <a:solidFill>
                  <a:schemeClr val="tx1"/>
                </a:solidFill>
              </a:rPr>
              <a:t>18 years of age or older</a:t>
            </a:r>
          </a:p>
          <a:p>
            <a:pPr marL="609600" indent="-609600">
              <a:lnSpc>
                <a:spcPct val="80000"/>
              </a:lnSpc>
              <a:buFontTx/>
              <a:buAutoNum type="arabicPeriod"/>
              <a:defRPr/>
            </a:pPr>
            <a:endParaRPr lang="en-US" altLang="en-US" b="1" dirty="0">
              <a:solidFill>
                <a:schemeClr val="tx1"/>
              </a:solidFill>
            </a:endParaRPr>
          </a:p>
          <a:p>
            <a:pPr marL="609600" indent="-609600">
              <a:lnSpc>
                <a:spcPct val="80000"/>
              </a:lnSpc>
              <a:buFontTx/>
              <a:buAutoNum type="arabicPeriod"/>
              <a:defRPr/>
            </a:pPr>
            <a:r>
              <a:rPr lang="en-US" altLang="en-US" b="1" dirty="0">
                <a:solidFill>
                  <a:schemeClr val="tx1"/>
                </a:solidFill>
              </a:rPr>
              <a:t>Living with a mental illness</a:t>
            </a:r>
          </a:p>
          <a:p>
            <a:pPr marL="609600" indent="-609600">
              <a:lnSpc>
                <a:spcPct val="80000"/>
              </a:lnSpc>
              <a:buFontTx/>
              <a:buAutoNum type="arabicPeriod"/>
              <a:defRPr/>
            </a:pPr>
            <a:endParaRPr lang="en-US" altLang="en-US" b="1" dirty="0">
              <a:solidFill>
                <a:schemeClr val="tx1"/>
              </a:solidFill>
            </a:endParaRPr>
          </a:p>
          <a:p>
            <a:pPr marL="609600" indent="-609600">
              <a:lnSpc>
                <a:spcPct val="80000"/>
              </a:lnSpc>
              <a:buFontTx/>
              <a:buAutoNum type="arabicPeriod"/>
              <a:defRPr/>
            </a:pPr>
            <a:r>
              <a:rPr lang="en-US" altLang="en-US" b="1" dirty="0">
                <a:solidFill>
                  <a:schemeClr val="tx1"/>
                </a:solidFill>
              </a:rPr>
              <a:t>Unlikely to survive safely in the community without supervision</a:t>
            </a:r>
          </a:p>
          <a:p>
            <a:endParaRPr lang="en-US" dirty="0"/>
          </a:p>
        </p:txBody>
      </p:sp>
      <p:sp>
        <p:nvSpPr>
          <p:cNvPr id="3" name="Text Placeholder 2">
            <a:extLst>
              <a:ext uri="{FF2B5EF4-FFF2-40B4-BE49-F238E27FC236}">
                <a16:creationId xmlns:a16="http://schemas.microsoft.com/office/drawing/2014/main" id="{3C428975-80A3-4643-8FA2-F00BB581F31F}"/>
              </a:ext>
            </a:extLst>
          </p:cNvPr>
          <p:cNvSpPr>
            <a:spLocks noGrp="1"/>
          </p:cNvSpPr>
          <p:nvPr>
            <p:ph type="body" sz="quarter" idx="12"/>
          </p:nvPr>
        </p:nvSpPr>
        <p:spPr/>
        <p:txBody>
          <a:bodyPr/>
          <a:lstStyle/>
          <a:p>
            <a:pPr algn="ctr"/>
            <a:r>
              <a:rPr lang="en-US" altLang="en-US" dirty="0"/>
              <a:t>Eligibility Criteria - </a:t>
            </a:r>
            <a:r>
              <a:rPr lang="en-US" altLang="en-US" sz="2400" dirty="0"/>
              <a:t>MHL §9.60(c)</a:t>
            </a:r>
            <a:endParaRPr lang="en-US" dirty="0"/>
          </a:p>
        </p:txBody>
      </p:sp>
    </p:spTree>
    <p:extLst>
      <p:ext uri="{BB962C8B-B14F-4D97-AF65-F5344CB8AC3E}">
        <p14:creationId xmlns:p14="http://schemas.microsoft.com/office/powerpoint/2010/main" val="1512739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FD0593-735F-49B4-AEB1-C7E60D88B542}"/>
              </a:ext>
            </a:extLst>
          </p:cNvPr>
          <p:cNvSpPr>
            <a:spLocks noGrp="1"/>
          </p:cNvSpPr>
          <p:nvPr>
            <p:ph type="body" sz="quarter" idx="11"/>
          </p:nvPr>
        </p:nvSpPr>
        <p:spPr/>
        <p:txBody>
          <a:bodyPr/>
          <a:lstStyle/>
          <a:p>
            <a:pPr marL="609600" indent="-609600">
              <a:buFontTx/>
              <a:buAutoNum type="arabicPeriod" startAt="4"/>
              <a:defRPr/>
            </a:pPr>
            <a:r>
              <a:rPr lang="en-US" altLang="en-US" b="1" dirty="0">
                <a:solidFill>
                  <a:schemeClr val="tx1"/>
                </a:solidFill>
              </a:rPr>
              <a:t>History of lack of compliance with treatment</a:t>
            </a:r>
          </a:p>
          <a:p>
            <a:pPr>
              <a:defRPr/>
            </a:pPr>
            <a:r>
              <a:rPr lang="en-US" altLang="en-US" b="1" dirty="0">
                <a:solidFill>
                  <a:schemeClr val="tx1"/>
                </a:solidFill>
              </a:rPr>
              <a:t>	- </a:t>
            </a:r>
            <a:r>
              <a:rPr lang="en-US" dirty="0">
                <a:solidFill>
                  <a:schemeClr val="tx1"/>
                </a:solidFill>
              </a:rPr>
              <a:t>prior to the filing of the petition, at least twice within the last thirty six months been a significant factor in necessitating hospitalization in a hospital, or receipt of services in a forensic or other mental health unit of a correctional facility or a local correctional facility, not including any current period, or period ending within the last six months, during which the person was or is hospitalized or incarcerated; </a:t>
            </a:r>
            <a:r>
              <a:rPr lang="en-US" b="1" u="sng" dirty="0">
                <a:solidFill>
                  <a:srgbClr val="FF0000"/>
                </a:solidFill>
              </a:rPr>
              <a:t>or</a:t>
            </a:r>
            <a:r>
              <a:rPr lang="en-US" dirty="0">
                <a:solidFill>
                  <a:schemeClr val="tx1">
                    <a:lumMod val="75000"/>
                    <a:lumOff val="25000"/>
                  </a:schemeClr>
                </a:solidFill>
              </a:rPr>
              <a:t> </a:t>
            </a:r>
          </a:p>
          <a:p>
            <a:endParaRPr lang="en-US" dirty="0"/>
          </a:p>
        </p:txBody>
      </p:sp>
      <p:sp>
        <p:nvSpPr>
          <p:cNvPr id="3" name="Text Placeholder 2">
            <a:extLst>
              <a:ext uri="{FF2B5EF4-FFF2-40B4-BE49-F238E27FC236}">
                <a16:creationId xmlns:a16="http://schemas.microsoft.com/office/drawing/2014/main" id="{673A512B-905D-47FD-9591-6F0E7D9F82EE}"/>
              </a:ext>
            </a:extLst>
          </p:cNvPr>
          <p:cNvSpPr>
            <a:spLocks noGrp="1"/>
          </p:cNvSpPr>
          <p:nvPr>
            <p:ph type="body" sz="quarter" idx="12"/>
          </p:nvPr>
        </p:nvSpPr>
        <p:spPr/>
        <p:txBody>
          <a:bodyPr/>
          <a:lstStyle/>
          <a:p>
            <a:pPr algn="ctr"/>
            <a:r>
              <a:rPr lang="en-US" altLang="en-US" dirty="0"/>
              <a:t>Eligibility Criteria </a:t>
            </a:r>
            <a:r>
              <a:rPr lang="en-US" altLang="en-US" sz="2400" dirty="0"/>
              <a:t>(continued)</a:t>
            </a:r>
            <a:endParaRPr lang="en-US" dirty="0"/>
          </a:p>
        </p:txBody>
      </p:sp>
    </p:spTree>
    <p:extLst>
      <p:ext uri="{BB962C8B-B14F-4D97-AF65-F5344CB8AC3E}">
        <p14:creationId xmlns:p14="http://schemas.microsoft.com/office/powerpoint/2010/main" val="566722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4F4D44-5022-4CCE-B5CC-2A5E9AB46112}"/>
              </a:ext>
            </a:extLst>
          </p:cNvPr>
          <p:cNvSpPr>
            <a:spLocks noGrp="1"/>
          </p:cNvSpPr>
          <p:nvPr>
            <p:ph type="body" sz="quarter" idx="11"/>
          </p:nvPr>
        </p:nvSpPr>
        <p:spPr/>
        <p:txBody>
          <a:bodyPr/>
          <a:lstStyle/>
          <a:p>
            <a:r>
              <a:rPr lang="en-US" altLang="en-US" dirty="0">
                <a:solidFill>
                  <a:schemeClr val="tx1"/>
                </a:solidFill>
              </a:rPr>
              <a:t>- prior to the filing of the petition, resulted in one of more acts of serious violent behavior toward self or others or threats of, or attempts at, serious physical harm to self or others within the last forty-eight months, not including any current period, or period ending within the last six months, in which the person was or is hospitalized or incarcerated; and</a:t>
            </a:r>
            <a:endParaRPr lang="en-US" dirty="0">
              <a:solidFill>
                <a:schemeClr val="tx1"/>
              </a:solidFill>
            </a:endParaRPr>
          </a:p>
        </p:txBody>
      </p:sp>
      <p:sp>
        <p:nvSpPr>
          <p:cNvPr id="3" name="Text Placeholder 2">
            <a:extLst>
              <a:ext uri="{FF2B5EF4-FFF2-40B4-BE49-F238E27FC236}">
                <a16:creationId xmlns:a16="http://schemas.microsoft.com/office/drawing/2014/main" id="{CEBE0F98-6709-4EAB-AD8F-103D2F5D54C2}"/>
              </a:ext>
            </a:extLst>
          </p:cNvPr>
          <p:cNvSpPr>
            <a:spLocks noGrp="1"/>
          </p:cNvSpPr>
          <p:nvPr>
            <p:ph type="body" sz="quarter" idx="12"/>
          </p:nvPr>
        </p:nvSpPr>
        <p:spPr/>
        <p:txBody>
          <a:bodyPr/>
          <a:lstStyle/>
          <a:p>
            <a:pPr algn="ctr"/>
            <a:r>
              <a:rPr lang="en-US" altLang="en-US" dirty="0"/>
              <a:t>Eligibility Criteria</a:t>
            </a:r>
            <a:r>
              <a:rPr lang="en-US" altLang="en-US" sz="2400" dirty="0"/>
              <a:t> </a:t>
            </a:r>
            <a:r>
              <a:rPr lang="en-US" altLang="en-US" sz="2000" dirty="0"/>
              <a:t>(continued)</a:t>
            </a:r>
            <a:endParaRPr lang="en-US" dirty="0"/>
          </a:p>
        </p:txBody>
      </p:sp>
    </p:spTree>
    <p:extLst>
      <p:ext uri="{BB962C8B-B14F-4D97-AF65-F5344CB8AC3E}">
        <p14:creationId xmlns:p14="http://schemas.microsoft.com/office/powerpoint/2010/main" val="4063712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79258-7B24-42EF-908F-4FEB9F46EDF2}"/>
              </a:ext>
            </a:extLst>
          </p:cNvPr>
          <p:cNvSpPr>
            <a:spLocks noGrp="1"/>
          </p:cNvSpPr>
          <p:nvPr>
            <p:ph type="body" sz="quarter" idx="11"/>
          </p:nvPr>
        </p:nvSpPr>
        <p:spPr>
          <a:xfrm>
            <a:off x="228600" y="1504950"/>
            <a:ext cx="7467600" cy="3048000"/>
          </a:xfrm>
        </p:spPr>
        <p:txBody>
          <a:bodyPr/>
          <a:lstStyle/>
          <a:p>
            <a:r>
              <a:rPr lang="en-US" sz="2000" dirty="0"/>
              <a:t>(iii) notwithstanding subparagraphs (i) and (ii) of this paragraph, resulted in the issuance of a court order for assisted outpatient treatment which has expired within the last six months, and since the expiration of the order, the person has experienced substantial increase in symptoms of mental illness and such symptoms substantially interferes with or limits one or more life activities as determined by a director of community services who previously was required to coordinate and monitor the care of any individual who was subject to such expired assisted outpatient treatment order.</a:t>
            </a:r>
          </a:p>
        </p:txBody>
      </p:sp>
      <p:sp>
        <p:nvSpPr>
          <p:cNvPr id="3" name="Text Placeholder 2">
            <a:extLst>
              <a:ext uri="{FF2B5EF4-FFF2-40B4-BE49-F238E27FC236}">
                <a16:creationId xmlns:a16="http://schemas.microsoft.com/office/drawing/2014/main" id="{55B01533-662A-4EE4-85F6-DFF490895AFA}"/>
              </a:ext>
            </a:extLst>
          </p:cNvPr>
          <p:cNvSpPr>
            <a:spLocks noGrp="1"/>
          </p:cNvSpPr>
          <p:nvPr>
            <p:ph type="body" sz="quarter" idx="12"/>
          </p:nvPr>
        </p:nvSpPr>
        <p:spPr/>
        <p:txBody>
          <a:bodyPr/>
          <a:lstStyle/>
          <a:p>
            <a:r>
              <a:rPr lang="en-US" dirty="0"/>
              <a:t>Eligibility Criteria (continued)</a:t>
            </a:r>
          </a:p>
        </p:txBody>
      </p:sp>
    </p:spTree>
    <p:extLst>
      <p:ext uri="{BB962C8B-B14F-4D97-AF65-F5344CB8AC3E}">
        <p14:creationId xmlns:p14="http://schemas.microsoft.com/office/powerpoint/2010/main" val="4002787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B0E96-F1FA-481F-AD96-2F19B3EAF38B}"/>
              </a:ext>
            </a:extLst>
          </p:cNvPr>
          <p:cNvSpPr>
            <a:spLocks noGrp="1"/>
          </p:cNvSpPr>
          <p:nvPr>
            <p:ph type="body" sz="quarter" idx="11"/>
          </p:nvPr>
        </p:nvSpPr>
        <p:spPr/>
        <p:txBody>
          <a:bodyPr/>
          <a:lstStyle/>
          <a:p>
            <a:pPr>
              <a:defRPr/>
            </a:pPr>
            <a:r>
              <a:rPr lang="en-US" altLang="en-US" b="1" dirty="0">
                <a:solidFill>
                  <a:schemeClr val="tx1"/>
                </a:solidFill>
              </a:rPr>
              <a:t>5. Unlikely to voluntarily participate in treatment </a:t>
            </a:r>
          </a:p>
          <a:p>
            <a:pPr marL="609600" indent="-609600">
              <a:buFontTx/>
              <a:buAutoNum type="arabicPeriod" startAt="4"/>
              <a:defRPr/>
            </a:pPr>
            <a:endParaRPr lang="en-US" altLang="en-US" b="1" dirty="0">
              <a:solidFill>
                <a:schemeClr val="tx1"/>
              </a:solidFill>
            </a:endParaRPr>
          </a:p>
          <a:p>
            <a:pPr>
              <a:defRPr/>
            </a:pPr>
            <a:r>
              <a:rPr lang="en-US" altLang="en-US" b="1" dirty="0">
                <a:solidFill>
                  <a:schemeClr val="tx1"/>
                </a:solidFill>
              </a:rPr>
              <a:t>6. Court-ordered treatment is necessary to prevent relapse or deterioration</a:t>
            </a:r>
          </a:p>
          <a:p>
            <a:pPr marL="609600" indent="-609600">
              <a:buFontTx/>
              <a:buAutoNum type="arabicPeriod" startAt="4"/>
              <a:defRPr/>
            </a:pPr>
            <a:endParaRPr lang="en-US" altLang="en-US" b="1" dirty="0">
              <a:solidFill>
                <a:schemeClr val="tx1"/>
              </a:solidFill>
            </a:endParaRPr>
          </a:p>
          <a:p>
            <a:pPr>
              <a:defRPr/>
            </a:pPr>
            <a:r>
              <a:rPr lang="en-US" altLang="en-US" b="1" dirty="0">
                <a:solidFill>
                  <a:schemeClr val="tx1"/>
                </a:solidFill>
              </a:rPr>
              <a:t>7. Likely to benefit</a:t>
            </a:r>
          </a:p>
          <a:p>
            <a:endParaRPr lang="en-US" dirty="0"/>
          </a:p>
        </p:txBody>
      </p:sp>
      <p:sp>
        <p:nvSpPr>
          <p:cNvPr id="3" name="Text Placeholder 2">
            <a:extLst>
              <a:ext uri="{FF2B5EF4-FFF2-40B4-BE49-F238E27FC236}">
                <a16:creationId xmlns:a16="http://schemas.microsoft.com/office/drawing/2014/main" id="{3A276075-EE3C-4944-B18C-0908A90DCB5B}"/>
              </a:ext>
            </a:extLst>
          </p:cNvPr>
          <p:cNvSpPr>
            <a:spLocks noGrp="1"/>
          </p:cNvSpPr>
          <p:nvPr>
            <p:ph type="body" sz="quarter" idx="12"/>
          </p:nvPr>
        </p:nvSpPr>
        <p:spPr/>
        <p:txBody>
          <a:bodyPr/>
          <a:lstStyle/>
          <a:p>
            <a:pPr algn="ctr"/>
            <a:r>
              <a:rPr lang="en-US" altLang="en-US" dirty="0"/>
              <a:t>Eligibility Criteria</a:t>
            </a:r>
            <a:r>
              <a:rPr lang="en-US" altLang="en-US" sz="2400" dirty="0"/>
              <a:t> </a:t>
            </a:r>
            <a:r>
              <a:rPr lang="en-US" altLang="en-US" sz="2000" dirty="0"/>
              <a:t>(continued)</a:t>
            </a:r>
            <a:endParaRPr lang="en-US" dirty="0"/>
          </a:p>
        </p:txBody>
      </p:sp>
    </p:spTree>
    <p:extLst>
      <p:ext uri="{BB962C8B-B14F-4D97-AF65-F5344CB8AC3E}">
        <p14:creationId xmlns:p14="http://schemas.microsoft.com/office/powerpoint/2010/main" val="1131840842"/>
      </p:ext>
    </p:extLst>
  </p:cSld>
  <p:clrMapOvr>
    <a:masterClrMapping/>
  </p:clrMapOvr>
</p:sld>
</file>

<file path=ppt/theme/theme1.xml><?xml version="1.0" encoding="utf-8"?>
<a:theme xmlns:a="http://schemas.openxmlformats.org/drawingml/2006/main" name="Cover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6E7A2F95-8354-4A84-AD14-741D8C1A3256}" vid="{F07086EA-200F-4935-AEC0-5ABD67D9F088}"/>
    </a:ext>
  </a:extLst>
</a:theme>
</file>

<file path=ppt/theme/theme2.xml><?xml version="1.0" encoding="utf-8"?>
<a:theme xmlns:a="http://schemas.openxmlformats.org/drawingml/2006/main" name="Section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6E7A2F95-8354-4A84-AD14-741D8C1A3256}" vid="{2107DBF3-E76A-488E-B7CA-669DBA45C5D1}"/>
    </a:ext>
  </a:extLst>
</a:theme>
</file>

<file path=ppt/theme/theme3.xml><?xml version="1.0" encoding="utf-8"?>
<a:theme xmlns:a="http://schemas.openxmlformats.org/drawingml/2006/main" name="Content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6E7A2F95-8354-4A84-AD14-741D8C1A3256}" vid="{9660336C-C921-493A-BAF4-17D916C9C70B}"/>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6E7A2F95-8354-4A84-AD14-741D8C1A3256}" vid="{8A002C08-92B0-4141-BC28-251598DD8C8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activity xmlns="fe4d9ac2-ee71-405f-b953-64fedd543050"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B3C03FD9B0346BEDA50216C6F67C6" ma:contentTypeVersion="18" ma:contentTypeDescription="Create a new document." ma:contentTypeScope="" ma:versionID="eed23265a18349db0482fb0ba4308470">
  <xsd:schema xmlns:xsd="http://www.w3.org/2001/XMLSchema" xmlns:xs="http://www.w3.org/2001/XMLSchema" xmlns:p="http://schemas.microsoft.com/office/2006/metadata/properties" xmlns:ns1="http://schemas.microsoft.com/sharepoint/v3" xmlns:ns3="6b55b41b-54c0-46e5-b7cc-b0e1c5b7a9e0" xmlns:ns4="fe4d9ac2-ee71-405f-b953-64fedd543050" targetNamespace="http://schemas.microsoft.com/office/2006/metadata/properties" ma:root="true" ma:fieldsID="983a0ab60985fd4510a87f168a203ecc" ns1:_="" ns3:_="" ns4:_="">
    <xsd:import namespace="http://schemas.microsoft.com/sharepoint/v3"/>
    <xsd:import namespace="6b55b41b-54c0-46e5-b7cc-b0e1c5b7a9e0"/>
    <xsd:import namespace="fe4d9ac2-ee71-405f-b953-64fedd54305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OCR" minOccurs="0"/>
                <xsd:element ref="ns4:MediaLengthInSeconds" minOccurs="0"/>
                <xsd:element ref="ns4:MediaServiceLocation" minOccurs="0"/>
                <xsd:element ref="ns1:_ip_UnifiedCompliancePolicyProperties" minOccurs="0"/>
                <xsd:element ref="ns1:_ip_UnifiedCompliancePolicyUIAc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b55b41b-54c0-46e5-b7cc-b0e1c5b7a9e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4d9ac2-ee71-405f-b953-64fedd54305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F86441-E60D-4495-9820-50FFC7B27329}">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e4d9ac2-ee71-405f-b953-64fedd543050"/>
    <ds:schemaRef ds:uri="6b55b41b-54c0-46e5-b7cc-b0e1c5b7a9e0"/>
    <ds:schemaRef ds:uri="http://www.w3.org/XML/1998/namespace"/>
    <ds:schemaRef ds:uri="http://purl.org/dc/dcmitype/"/>
  </ds:schemaRefs>
</ds:datastoreItem>
</file>

<file path=customXml/itemProps2.xml><?xml version="1.0" encoding="utf-8"?>
<ds:datastoreItem xmlns:ds="http://schemas.openxmlformats.org/officeDocument/2006/customXml" ds:itemID="{9477751B-A8E4-4D8A-B842-90849E15B2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b55b41b-54c0-46e5-b7cc-b0e1c5b7a9e0"/>
    <ds:schemaRef ds:uri="fe4d9ac2-ee71-405f-b953-64fedd5430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73712F-8FAF-4E78-8CC0-FB8B33919E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NYS PowerPoint - Health &amp; Human Services - OMH</Template>
  <TotalTime>127141</TotalTime>
  <Words>2019</Words>
  <Application>Microsoft Office PowerPoint</Application>
  <PresentationFormat>On-screen Show (16:9)</PresentationFormat>
  <Paragraphs>230</Paragraphs>
  <Slides>33</Slides>
  <Notes>33</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33</vt:i4>
      </vt:variant>
    </vt:vector>
  </HeadingPairs>
  <TitlesOfParts>
    <vt:vector size="41" baseType="lpstr">
      <vt:lpstr>Arial</vt:lpstr>
      <vt:lpstr>Calibri</vt:lpstr>
      <vt:lpstr>Courier New</vt:lpstr>
      <vt:lpstr>Wingdings 3</vt:lpstr>
      <vt:lpstr>Cover Master</vt:lpstr>
      <vt:lpstr>Section Master</vt:lpstr>
      <vt:lpstr>Content Master</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NYS OMH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Kristen LeClaire</dc:creator>
  <cp:lastModifiedBy>Gottehrer, Tom G (OMH)</cp:lastModifiedBy>
  <cp:revision>125</cp:revision>
  <dcterms:created xsi:type="dcterms:W3CDTF">2015-01-30T21:44:40Z</dcterms:created>
  <dcterms:modified xsi:type="dcterms:W3CDTF">2024-05-10T20:13:55Z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0x010100B54B3C03FD9B0346BEDA50216C6F67C6</vt:lpwstr>
  </property>
  <property fmtid="{D5CDD505-2E9C-101B-9397-08002B2CF9AE}" pid="3" name="_dlc_DocIdItemGuid">
    <vt:lpwstr>ca9961fb-b674-4d44-a9bd-b70273dca2c5</vt:lpwstr>
  </property>
  <property fmtid="{D5CDD505-2E9C-101B-9397-08002B2CF9AE}" pid="4" name="Order">
    <vt:r8>100</vt:r8>
  </property>
</Properties>
</file>