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4"/>
    <p:sldMasterId id="2147483660" r:id="rId5"/>
    <p:sldMasterId id="2147483648" r:id="rId6"/>
    <p:sldMasterId id="2147483674" r:id="rId7"/>
  </p:sldMasterIdLst>
  <p:notesMasterIdLst>
    <p:notesMasterId r:id="rId41"/>
  </p:notesMasterIdLst>
  <p:handoutMasterIdLst>
    <p:handoutMasterId r:id="rId42"/>
  </p:handoutMasterIdLst>
  <p:sldIdLst>
    <p:sldId id="256" r:id="rId8"/>
    <p:sldId id="288" r:id="rId9"/>
    <p:sldId id="257" r:id="rId10"/>
    <p:sldId id="259" r:id="rId11"/>
    <p:sldId id="260" r:id="rId12"/>
    <p:sldId id="261" r:id="rId13"/>
    <p:sldId id="262" r:id="rId14"/>
    <p:sldId id="298" r:id="rId15"/>
    <p:sldId id="263" r:id="rId16"/>
    <p:sldId id="284" r:id="rId17"/>
    <p:sldId id="285" r:id="rId18"/>
    <p:sldId id="266" r:id="rId19"/>
    <p:sldId id="264" r:id="rId20"/>
    <p:sldId id="267" r:id="rId21"/>
    <p:sldId id="299" r:id="rId22"/>
    <p:sldId id="300" r:id="rId23"/>
    <p:sldId id="301" r:id="rId24"/>
    <p:sldId id="304" r:id="rId25"/>
    <p:sldId id="305" r:id="rId26"/>
    <p:sldId id="306" r:id="rId27"/>
    <p:sldId id="274" r:id="rId28"/>
    <p:sldId id="307" r:id="rId29"/>
    <p:sldId id="275" r:id="rId30"/>
    <p:sldId id="276" r:id="rId31"/>
    <p:sldId id="303" r:id="rId32"/>
    <p:sldId id="302" r:id="rId33"/>
    <p:sldId id="277" r:id="rId34"/>
    <p:sldId id="278" r:id="rId35"/>
    <p:sldId id="279" r:id="rId36"/>
    <p:sldId id="280" r:id="rId37"/>
    <p:sldId id="281" r:id="rId38"/>
    <p:sldId id="282" r:id="rId39"/>
    <p:sldId id="283" r:id="rId4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all, Melissa (OMH)" initials="BM(" lastIdx="23" clrIdx="0">
    <p:extLst>
      <p:ext uri="{19B8F6BF-5375-455C-9EA6-DF929625EA0E}">
        <p15:presenceInfo xmlns:p15="http://schemas.microsoft.com/office/powerpoint/2012/main" userId="S::Melissa.Beall@omh.ny.gov::809211cf-0e9a-44e9-99fe-36752a366dcf" providerId="AD"/>
      </p:ext>
    </p:extLst>
  </p:cmAuthor>
  <p:cmAuthor id="2" name="Gottehrer, Tom G (OMH)" initials="GTG(" lastIdx="16" clrIdx="1">
    <p:extLst>
      <p:ext uri="{19B8F6BF-5375-455C-9EA6-DF929625EA0E}">
        <p15:presenceInfo xmlns:p15="http://schemas.microsoft.com/office/powerpoint/2012/main" userId="S::Tom.Gottehrer@omh.ny.gov::884d06fa-b486-49f7-9a16-647c9dd031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6569"/>
    <a:srgbClr val="553278"/>
    <a:srgbClr val="878CB4"/>
    <a:srgbClr val="002D73"/>
    <a:srgbClr val="007681"/>
    <a:srgbClr val="1F3261"/>
    <a:srgbClr val="4589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3" autoAdjust="0"/>
    <p:restoredTop sz="86385" autoAdjust="0"/>
  </p:normalViewPr>
  <p:slideViewPr>
    <p:cSldViewPr>
      <p:cViewPr varScale="1">
        <p:scale>
          <a:sx n="125" d="100"/>
          <a:sy n="125" d="100"/>
        </p:scale>
        <p:origin x="714" y="9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4" d="100"/>
          <a:sy n="84" d="100"/>
        </p:scale>
        <p:origin x="382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5B39F9-1957-4B66-8158-E954784F1EA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F96D81D5-7EC0-49F9-B66F-FD0C33C29941}">
      <dgm:prSet phldrT="[Text]"/>
      <dgm:spPr>
        <a:xfrm>
          <a:off x="2370162" y="1078"/>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Care Coord.</a:t>
          </a:r>
        </a:p>
      </dgm:t>
    </dgm:pt>
    <dgm:pt modelId="{88CD625E-0C80-4BB5-9D53-8C3CCD03F978}" type="parTrans" cxnId="{DD71015A-4805-4F8A-9036-17FCF1E70C08}">
      <dgm:prSet/>
      <dgm:spPr/>
      <dgm:t>
        <a:bodyPr/>
        <a:lstStyle/>
        <a:p>
          <a:endParaRPr lang="en-US"/>
        </a:p>
      </dgm:t>
    </dgm:pt>
    <dgm:pt modelId="{B7C4B92E-C4EE-4820-95E6-145D5F3189BA}" type="sibTrans" cxnId="{DD71015A-4805-4F8A-9036-17FCF1E70C08}">
      <dgm:prSet/>
      <dgm:spPr>
        <a:xfrm rot="1566393">
          <a:off x="3142471" y="492836"/>
          <a:ext cx="199831"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DFD5A452-D9B3-48D8-AE96-34A907970CA2}">
      <dgm:prSet phldrT="[Text]"/>
      <dgm:spPr>
        <a:xfrm>
          <a:off x="3378694" y="495296"/>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Medical/Health</a:t>
          </a:r>
        </a:p>
      </dgm:t>
    </dgm:pt>
    <dgm:pt modelId="{FC885E0E-B9B9-48D3-959E-A8E7AE496E9A}" type="parTrans" cxnId="{A39CD8A1-07AE-4615-9343-1A3DC265D93D}">
      <dgm:prSet/>
      <dgm:spPr/>
      <dgm:t>
        <a:bodyPr/>
        <a:lstStyle/>
        <a:p>
          <a:endParaRPr lang="en-US"/>
        </a:p>
      </dgm:t>
    </dgm:pt>
    <dgm:pt modelId="{807CDADC-0D63-44DF-AFB2-B4824D1C7581}" type="sibTrans" cxnId="{A39CD8A1-07AE-4615-9343-1A3DC265D93D}">
      <dgm:prSet/>
      <dgm:spPr>
        <a:xfrm rot="4622706">
          <a:off x="3778325" y="1278489"/>
          <a:ext cx="19344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B8D7EA3D-360E-48B0-96BE-C38A9DF981D1}">
      <dgm:prSet phldrT="[Text]"/>
      <dgm:spPr>
        <a:xfrm>
          <a:off x="3627776" y="1578077"/>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Benefits/Insur</a:t>
          </a:r>
        </a:p>
      </dgm:t>
    </dgm:pt>
    <dgm:pt modelId="{0B745936-0C13-47F3-A50F-383545D20109}" type="parTrans" cxnId="{C7A47431-99E2-4D55-ADA9-A2D8DC83717F}">
      <dgm:prSet/>
      <dgm:spPr/>
      <dgm:t>
        <a:bodyPr/>
        <a:lstStyle/>
        <a:p>
          <a:endParaRPr lang="en-US"/>
        </a:p>
      </dgm:t>
    </dgm:pt>
    <dgm:pt modelId="{F86DAC03-A9CF-4965-9C7C-3AA14BDA381A}" type="sibTrans" cxnId="{C7A47431-99E2-4D55-ADA9-A2D8DC83717F}">
      <dgm:prSet/>
      <dgm:spPr>
        <a:xfrm rot="7714286">
          <a:off x="3556417" y="2258421"/>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EC1C2702-45EE-4307-89C4-27F831D3CDC1}">
      <dgm:prSet phldrT="[Text]"/>
      <dgm:spPr>
        <a:xfrm>
          <a:off x="2929853" y="2453245"/>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Calibri" panose="020F0502020204030204"/>
              <a:ea typeface="+mn-ea"/>
              <a:cs typeface="+mn-cs"/>
            </a:rPr>
            <a:t>Ed/Work/ Natural Supports</a:t>
          </a:r>
        </a:p>
      </dgm:t>
    </dgm:pt>
    <dgm:pt modelId="{2EE36CA2-336E-4719-AE9B-34081FFD5B21}" type="parTrans" cxnId="{0485CB8A-2F41-4E58-8FB2-E5911E43A512}">
      <dgm:prSet/>
      <dgm:spPr/>
      <dgm:t>
        <a:bodyPr/>
        <a:lstStyle/>
        <a:p>
          <a:endParaRPr lang="en-US"/>
        </a:p>
      </dgm:t>
    </dgm:pt>
    <dgm:pt modelId="{CBEE6C83-6F05-40B9-9107-639B8960E956}" type="sibTrans" cxnId="{0485CB8A-2F41-4E58-8FB2-E5911E43A512}">
      <dgm:prSet/>
      <dgm:spPr>
        <a:xfrm rot="10800000">
          <a:off x="2649873" y="2700383"/>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B39375F2-301B-45E0-AF58-0BFAE51A52BF}">
      <dgm:prSet phldrT="[Text]"/>
      <dgm:spPr>
        <a:xfrm>
          <a:off x="1810471" y="2453245"/>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Med Mngmnt.</a:t>
          </a:r>
        </a:p>
      </dgm:t>
    </dgm:pt>
    <dgm:pt modelId="{BF4C35D5-F4A8-4632-B313-13CD96A7E10B}" type="parTrans" cxnId="{405CB02E-AAB0-40A2-8F59-3EFF5A3B354A}">
      <dgm:prSet/>
      <dgm:spPr/>
      <dgm:t>
        <a:bodyPr/>
        <a:lstStyle/>
        <a:p>
          <a:endParaRPr lang="en-US"/>
        </a:p>
      </dgm:t>
    </dgm:pt>
    <dgm:pt modelId="{6D8108DA-37B6-4DAC-8609-408C1A33CBFF}" type="sibTrans" cxnId="{405CB02E-AAB0-40A2-8F59-3EFF5A3B354A}">
      <dgm:prSet/>
      <dgm:spPr>
        <a:xfrm rot="13885714">
          <a:off x="1739112" y="2267177"/>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7E821C7D-97A9-48EB-81D7-25D2631E4049}">
      <dgm:prSet/>
      <dgm:spPr>
        <a:xfrm>
          <a:off x="1112547" y="1578077"/>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Housing</a:t>
          </a:r>
        </a:p>
      </dgm:t>
    </dgm:pt>
    <dgm:pt modelId="{D626D67E-8FAC-43C4-A9E8-A29295275D8B}" type="parTrans" cxnId="{EBC931D7-9F2C-444C-AF3F-662593EA9DCD}">
      <dgm:prSet/>
      <dgm:spPr/>
      <dgm:t>
        <a:bodyPr/>
        <a:lstStyle/>
        <a:p>
          <a:endParaRPr lang="en-US"/>
        </a:p>
      </dgm:t>
    </dgm:pt>
    <dgm:pt modelId="{139B15A7-15B0-4656-A778-2C1487BCC236}" type="sibTrans" cxnId="{EBC931D7-9F2C-444C-AF3F-662593EA9DCD}">
      <dgm:prSet/>
      <dgm:spPr>
        <a:xfrm rot="16971429">
          <a:off x="1509956" y="1285015"/>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AC0F0B04-839B-4236-9EEA-717AA28956BF}">
      <dgm:prSet/>
      <dgm:spPr>
        <a:xfrm>
          <a:off x="1361633" y="486760"/>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Other needs</a:t>
          </a:r>
        </a:p>
      </dgm:t>
    </dgm:pt>
    <dgm:pt modelId="{B3BC6A9B-8A17-4AC7-9810-A8732B6DA8AF}" type="parTrans" cxnId="{A4F20E40-0679-49AE-B094-D32D5DD123C9}">
      <dgm:prSet/>
      <dgm:spPr/>
      <dgm:t>
        <a:bodyPr/>
        <a:lstStyle/>
        <a:p>
          <a:endParaRPr lang="en-US"/>
        </a:p>
      </dgm:t>
    </dgm:pt>
    <dgm:pt modelId="{701907EC-1A8A-427A-B5A6-D0D098178A05}" type="sibTrans" cxnId="{A4F20E40-0679-49AE-B094-D32D5DD123C9}">
      <dgm:prSet/>
      <dgm:spPr>
        <a:xfrm rot="20057143">
          <a:off x="2134964" y="493486"/>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C308122D-5FF0-4F6A-8215-B43205A662BC}" type="pres">
      <dgm:prSet presAssocID="{C65B39F9-1957-4B66-8158-E954784F1EA6}" presName="cycle" presStyleCnt="0">
        <dgm:presLayoutVars>
          <dgm:dir/>
          <dgm:resizeHandles val="exact"/>
        </dgm:presLayoutVars>
      </dgm:prSet>
      <dgm:spPr/>
    </dgm:pt>
    <dgm:pt modelId="{265ADAB8-9407-46DB-BA56-521B4334BDCF}" type="pres">
      <dgm:prSet presAssocID="{F96D81D5-7EC0-49F9-B66F-FD0C33C29941}" presName="node" presStyleLbl="node1" presStyleIdx="0" presStyleCnt="7">
        <dgm:presLayoutVars>
          <dgm:bulletEnabled val="1"/>
        </dgm:presLayoutVars>
      </dgm:prSet>
      <dgm:spPr/>
    </dgm:pt>
    <dgm:pt modelId="{7440165F-9EDF-417E-8D96-035A2B18FFEB}" type="pres">
      <dgm:prSet presAssocID="{B7C4B92E-C4EE-4820-95E6-145D5F3189BA}" presName="sibTrans" presStyleLbl="sibTrans2D1" presStyleIdx="0" presStyleCnt="7"/>
      <dgm:spPr/>
    </dgm:pt>
    <dgm:pt modelId="{68DF3AC1-9DCB-406B-A0FE-84ED9A38A538}" type="pres">
      <dgm:prSet presAssocID="{B7C4B92E-C4EE-4820-95E6-145D5F3189BA}" presName="connectorText" presStyleLbl="sibTrans2D1" presStyleIdx="0" presStyleCnt="7"/>
      <dgm:spPr/>
    </dgm:pt>
    <dgm:pt modelId="{B30227A6-4FEB-48A1-9307-0E72AB2894FE}" type="pres">
      <dgm:prSet presAssocID="{DFD5A452-D9B3-48D8-AE96-34A907970CA2}" presName="node" presStyleLbl="node1" presStyleIdx="1" presStyleCnt="7" custRadScaleRad="99589" custRadScaleInc="1158">
        <dgm:presLayoutVars>
          <dgm:bulletEnabled val="1"/>
        </dgm:presLayoutVars>
      </dgm:prSet>
      <dgm:spPr/>
    </dgm:pt>
    <dgm:pt modelId="{C3B04BA7-6E17-49B1-963B-5695AE7B8FD9}" type="pres">
      <dgm:prSet presAssocID="{807CDADC-0D63-44DF-AFB2-B4824D1C7581}" presName="sibTrans" presStyleLbl="sibTrans2D1" presStyleIdx="1" presStyleCnt="7"/>
      <dgm:spPr/>
    </dgm:pt>
    <dgm:pt modelId="{396016CE-7B07-48B5-A892-FEB35A94F2DB}" type="pres">
      <dgm:prSet presAssocID="{807CDADC-0D63-44DF-AFB2-B4824D1C7581}" presName="connectorText" presStyleLbl="sibTrans2D1" presStyleIdx="1" presStyleCnt="7"/>
      <dgm:spPr/>
    </dgm:pt>
    <dgm:pt modelId="{9B13B3FF-F7DC-4BB5-A3B4-07E67020331C}" type="pres">
      <dgm:prSet presAssocID="{B8D7EA3D-360E-48B0-96BE-C38A9DF981D1}" presName="node" presStyleLbl="node1" presStyleIdx="2" presStyleCnt="7">
        <dgm:presLayoutVars>
          <dgm:bulletEnabled val="1"/>
        </dgm:presLayoutVars>
      </dgm:prSet>
      <dgm:spPr/>
    </dgm:pt>
    <dgm:pt modelId="{E1F564B8-E7DD-481A-B234-B04D1F606116}" type="pres">
      <dgm:prSet presAssocID="{F86DAC03-A9CF-4965-9C7C-3AA14BDA381A}" presName="sibTrans" presStyleLbl="sibTrans2D1" presStyleIdx="2" presStyleCnt="7"/>
      <dgm:spPr/>
    </dgm:pt>
    <dgm:pt modelId="{9A0C6F3E-33B5-4E18-996D-66431C12C39C}" type="pres">
      <dgm:prSet presAssocID="{F86DAC03-A9CF-4965-9C7C-3AA14BDA381A}" presName="connectorText" presStyleLbl="sibTrans2D1" presStyleIdx="2" presStyleCnt="7"/>
      <dgm:spPr/>
    </dgm:pt>
    <dgm:pt modelId="{E54DB0F5-9EBB-41C8-B2F4-18BCC6504F37}" type="pres">
      <dgm:prSet presAssocID="{EC1C2702-45EE-4307-89C4-27F831D3CDC1}" presName="node" presStyleLbl="node1" presStyleIdx="3" presStyleCnt="7">
        <dgm:presLayoutVars>
          <dgm:bulletEnabled val="1"/>
        </dgm:presLayoutVars>
      </dgm:prSet>
      <dgm:spPr/>
    </dgm:pt>
    <dgm:pt modelId="{52A3AD7A-9DBC-4A3E-A342-4A925FEB176D}" type="pres">
      <dgm:prSet presAssocID="{CBEE6C83-6F05-40B9-9107-639B8960E956}" presName="sibTrans" presStyleLbl="sibTrans2D1" presStyleIdx="3" presStyleCnt="7"/>
      <dgm:spPr/>
    </dgm:pt>
    <dgm:pt modelId="{3F477F7D-B421-4348-AFBE-D830623BCA7D}" type="pres">
      <dgm:prSet presAssocID="{CBEE6C83-6F05-40B9-9107-639B8960E956}" presName="connectorText" presStyleLbl="sibTrans2D1" presStyleIdx="3" presStyleCnt="7"/>
      <dgm:spPr/>
    </dgm:pt>
    <dgm:pt modelId="{48F54729-746C-4042-B335-F02F788DB2CC}" type="pres">
      <dgm:prSet presAssocID="{B39375F2-301B-45E0-AF58-0BFAE51A52BF}" presName="node" presStyleLbl="node1" presStyleIdx="4" presStyleCnt="7">
        <dgm:presLayoutVars>
          <dgm:bulletEnabled val="1"/>
        </dgm:presLayoutVars>
      </dgm:prSet>
      <dgm:spPr/>
    </dgm:pt>
    <dgm:pt modelId="{E0D75245-1FC5-4558-A6AC-72A8071BBF31}" type="pres">
      <dgm:prSet presAssocID="{6D8108DA-37B6-4DAC-8609-408C1A33CBFF}" presName="sibTrans" presStyleLbl="sibTrans2D1" presStyleIdx="4" presStyleCnt="7"/>
      <dgm:spPr/>
    </dgm:pt>
    <dgm:pt modelId="{D6AEF146-BA12-4615-98DD-9602392DFF65}" type="pres">
      <dgm:prSet presAssocID="{6D8108DA-37B6-4DAC-8609-408C1A33CBFF}" presName="connectorText" presStyleLbl="sibTrans2D1" presStyleIdx="4" presStyleCnt="7"/>
      <dgm:spPr/>
    </dgm:pt>
    <dgm:pt modelId="{A06389C1-ABB1-471B-BB80-4E6A59B5E5C8}" type="pres">
      <dgm:prSet presAssocID="{7E821C7D-97A9-48EB-81D7-25D2631E4049}" presName="node" presStyleLbl="node1" presStyleIdx="5" presStyleCnt="7">
        <dgm:presLayoutVars>
          <dgm:bulletEnabled val="1"/>
        </dgm:presLayoutVars>
      </dgm:prSet>
      <dgm:spPr/>
    </dgm:pt>
    <dgm:pt modelId="{989B33D4-C3D5-48D9-B7EE-085362A5211A}" type="pres">
      <dgm:prSet presAssocID="{139B15A7-15B0-4656-A778-2C1487BCC236}" presName="sibTrans" presStyleLbl="sibTrans2D1" presStyleIdx="5" presStyleCnt="7"/>
      <dgm:spPr/>
    </dgm:pt>
    <dgm:pt modelId="{42565692-49DD-443D-B9E6-12ED6514FC01}" type="pres">
      <dgm:prSet presAssocID="{139B15A7-15B0-4656-A778-2C1487BCC236}" presName="connectorText" presStyleLbl="sibTrans2D1" presStyleIdx="5" presStyleCnt="7"/>
      <dgm:spPr/>
    </dgm:pt>
    <dgm:pt modelId="{3CEED855-E575-4E2F-94BD-204B8097BEBC}" type="pres">
      <dgm:prSet presAssocID="{AC0F0B04-839B-4236-9EEA-717AA28956BF}" presName="node" presStyleLbl="node1" presStyleIdx="6" presStyleCnt="7">
        <dgm:presLayoutVars>
          <dgm:bulletEnabled val="1"/>
        </dgm:presLayoutVars>
      </dgm:prSet>
      <dgm:spPr/>
    </dgm:pt>
    <dgm:pt modelId="{008BDDAE-B61B-40BC-969D-B5A39950E57B}" type="pres">
      <dgm:prSet presAssocID="{701907EC-1A8A-427A-B5A6-D0D098178A05}" presName="sibTrans" presStyleLbl="sibTrans2D1" presStyleIdx="6" presStyleCnt="7"/>
      <dgm:spPr/>
    </dgm:pt>
    <dgm:pt modelId="{8694A4F6-A270-4AFE-B7A9-CACD6301B750}" type="pres">
      <dgm:prSet presAssocID="{701907EC-1A8A-427A-B5A6-D0D098178A05}" presName="connectorText" presStyleLbl="sibTrans2D1" presStyleIdx="6" presStyleCnt="7"/>
      <dgm:spPr/>
    </dgm:pt>
  </dgm:ptLst>
  <dgm:cxnLst>
    <dgm:cxn modelId="{08086522-13CA-4B0D-B23F-4447101EC693}" type="presOf" srcId="{F96D81D5-7EC0-49F9-B66F-FD0C33C29941}" destId="{265ADAB8-9407-46DB-BA56-521B4334BDCF}" srcOrd="0" destOrd="0" presId="urn:microsoft.com/office/officeart/2005/8/layout/cycle2"/>
    <dgm:cxn modelId="{37DC9C24-3B4E-4F34-8D9C-D9D15BD4283B}" type="presOf" srcId="{C65B39F9-1957-4B66-8158-E954784F1EA6}" destId="{C308122D-5FF0-4F6A-8215-B43205A662BC}" srcOrd="0" destOrd="0" presId="urn:microsoft.com/office/officeart/2005/8/layout/cycle2"/>
    <dgm:cxn modelId="{71E74F25-B29F-4D0D-9E22-5FF493128AF2}" type="presOf" srcId="{7E821C7D-97A9-48EB-81D7-25D2631E4049}" destId="{A06389C1-ABB1-471B-BB80-4E6A59B5E5C8}" srcOrd="0" destOrd="0" presId="urn:microsoft.com/office/officeart/2005/8/layout/cycle2"/>
    <dgm:cxn modelId="{0B219228-AF95-4B9D-BB0A-F694F043ADD6}" type="presOf" srcId="{701907EC-1A8A-427A-B5A6-D0D098178A05}" destId="{008BDDAE-B61B-40BC-969D-B5A39950E57B}" srcOrd="0" destOrd="0" presId="urn:microsoft.com/office/officeart/2005/8/layout/cycle2"/>
    <dgm:cxn modelId="{590DC92A-DD8F-4C00-A913-68CBAC2FA9EA}" type="presOf" srcId="{6D8108DA-37B6-4DAC-8609-408C1A33CBFF}" destId="{D6AEF146-BA12-4615-98DD-9602392DFF65}" srcOrd="1" destOrd="0" presId="urn:microsoft.com/office/officeart/2005/8/layout/cycle2"/>
    <dgm:cxn modelId="{405CB02E-AAB0-40A2-8F59-3EFF5A3B354A}" srcId="{C65B39F9-1957-4B66-8158-E954784F1EA6}" destId="{B39375F2-301B-45E0-AF58-0BFAE51A52BF}" srcOrd="4" destOrd="0" parTransId="{BF4C35D5-F4A8-4632-B313-13CD96A7E10B}" sibTransId="{6D8108DA-37B6-4DAC-8609-408C1A33CBFF}"/>
    <dgm:cxn modelId="{745A5D2F-9DA6-4D2B-8255-D3A6024EA2DE}" type="presOf" srcId="{DFD5A452-D9B3-48D8-AE96-34A907970CA2}" destId="{B30227A6-4FEB-48A1-9307-0E72AB2894FE}" srcOrd="0" destOrd="0" presId="urn:microsoft.com/office/officeart/2005/8/layout/cycle2"/>
    <dgm:cxn modelId="{C7A47431-99E2-4D55-ADA9-A2D8DC83717F}" srcId="{C65B39F9-1957-4B66-8158-E954784F1EA6}" destId="{B8D7EA3D-360E-48B0-96BE-C38A9DF981D1}" srcOrd="2" destOrd="0" parTransId="{0B745936-0C13-47F3-A50F-383545D20109}" sibTransId="{F86DAC03-A9CF-4965-9C7C-3AA14BDA381A}"/>
    <dgm:cxn modelId="{6D192139-CCFD-466A-A887-564B75C46F1B}" type="presOf" srcId="{6D8108DA-37B6-4DAC-8609-408C1A33CBFF}" destId="{E0D75245-1FC5-4558-A6AC-72A8071BBF31}" srcOrd="0" destOrd="0" presId="urn:microsoft.com/office/officeart/2005/8/layout/cycle2"/>
    <dgm:cxn modelId="{A4F20E40-0679-49AE-B094-D32D5DD123C9}" srcId="{C65B39F9-1957-4B66-8158-E954784F1EA6}" destId="{AC0F0B04-839B-4236-9EEA-717AA28956BF}" srcOrd="6" destOrd="0" parTransId="{B3BC6A9B-8A17-4AC7-9810-A8732B6DA8AF}" sibTransId="{701907EC-1A8A-427A-B5A6-D0D098178A05}"/>
    <dgm:cxn modelId="{70DCF85B-CFD0-4A7C-96F8-FACC3ADFA3A9}" type="presOf" srcId="{807CDADC-0D63-44DF-AFB2-B4824D1C7581}" destId="{396016CE-7B07-48B5-A892-FEB35A94F2DB}" srcOrd="1" destOrd="0" presId="urn:microsoft.com/office/officeart/2005/8/layout/cycle2"/>
    <dgm:cxn modelId="{EBEF6B45-DC3E-4AC4-8CD6-0EDA2AB5D9CC}" type="presOf" srcId="{701907EC-1A8A-427A-B5A6-D0D098178A05}" destId="{8694A4F6-A270-4AFE-B7A9-CACD6301B750}" srcOrd="1" destOrd="0" presId="urn:microsoft.com/office/officeart/2005/8/layout/cycle2"/>
    <dgm:cxn modelId="{61CADD69-060F-412F-BFB6-93A437E9594C}" type="presOf" srcId="{EC1C2702-45EE-4307-89C4-27F831D3CDC1}" destId="{E54DB0F5-9EBB-41C8-B2F4-18BCC6504F37}" srcOrd="0" destOrd="0" presId="urn:microsoft.com/office/officeart/2005/8/layout/cycle2"/>
    <dgm:cxn modelId="{EDE25B6A-45E0-438B-B38C-615FD223564E}" type="presOf" srcId="{B7C4B92E-C4EE-4820-95E6-145D5F3189BA}" destId="{68DF3AC1-9DCB-406B-A0FE-84ED9A38A538}" srcOrd="1" destOrd="0" presId="urn:microsoft.com/office/officeart/2005/8/layout/cycle2"/>
    <dgm:cxn modelId="{DD71015A-4805-4F8A-9036-17FCF1E70C08}" srcId="{C65B39F9-1957-4B66-8158-E954784F1EA6}" destId="{F96D81D5-7EC0-49F9-B66F-FD0C33C29941}" srcOrd="0" destOrd="0" parTransId="{88CD625E-0C80-4BB5-9D53-8C3CCD03F978}" sibTransId="{B7C4B92E-C4EE-4820-95E6-145D5F3189BA}"/>
    <dgm:cxn modelId="{0485CB8A-2F41-4E58-8FB2-E5911E43A512}" srcId="{C65B39F9-1957-4B66-8158-E954784F1EA6}" destId="{EC1C2702-45EE-4307-89C4-27F831D3CDC1}" srcOrd="3" destOrd="0" parTransId="{2EE36CA2-336E-4719-AE9B-34081FFD5B21}" sibTransId="{CBEE6C83-6F05-40B9-9107-639B8960E956}"/>
    <dgm:cxn modelId="{F4590F8E-44F0-4D89-BA31-B7D9BB5136F8}" type="presOf" srcId="{B8D7EA3D-360E-48B0-96BE-C38A9DF981D1}" destId="{9B13B3FF-F7DC-4BB5-A3B4-07E67020331C}" srcOrd="0" destOrd="0" presId="urn:microsoft.com/office/officeart/2005/8/layout/cycle2"/>
    <dgm:cxn modelId="{AAC86E90-7398-415F-8C64-5D771BBF2E66}" type="presOf" srcId="{B7C4B92E-C4EE-4820-95E6-145D5F3189BA}" destId="{7440165F-9EDF-417E-8D96-035A2B18FFEB}" srcOrd="0" destOrd="0" presId="urn:microsoft.com/office/officeart/2005/8/layout/cycle2"/>
    <dgm:cxn modelId="{A39CD8A1-07AE-4615-9343-1A3DC265D93D}" srcId="{C65B39F9-1957-4B66-8158-E954784F1EA6}" destId="{DFD5A452-D9B3-48D8-AE96-34A907970CA2}" srcOrd="1" destOrd="0" parTransId="{FC885E0E-B9B9-48D3-959E-A8E7AE496E9A}" sibTransId="{807CDADC-0D63-44DF-AFB2-B4824D1C7581}"/>
    <dgm:cxn modelId="{989377A5-014B-4B79-B76F-434FC19CA430}" type="presOf" srcId="{F86DAC03-A9CF-4965-9C7C-3AA14BDA381A}" destId="{9A0C6F3E-33B5-4E18-996D-66431C12C39C}" srcOrd="1" destOrd="0" presId="urn:microsoft.com/office/officeart/2005/8/layout/cycle2"/>
    <dgm:cxn modelId="{2F7F0FAB-07E0-4E8C-9FA9-5CEA944A2AAB}" type="presOf" srcId="{CBEE6C83-6F05-40B9-9107-639B8960E956}" destId="{52A3AD7A-9DBC-4A3E-A342-4A925FEB176D}" srcOrd="0" destOrd="0" presId="urn:microsoft.com/office/officeart/2005/8/layout/cycle2"/>
    <dgm:cxn modelId="{2D32FEB1-80DA-429B-A014-AA0A39374051}" type="presOf" srcId="{B39375F2-301B-45E0-AF58-0BFAE51A52BF}" destId="{48F54729-746C-4042-B335-F02F788DB2CC}" srcOrd="0" destOrd="0" presId="urn:microsoft.com/office/officeart/2005/8/layout/cycle2"/>
    <dgm:cxn modelId="{1DBDEAB6-8F28-443D-9C90-9350BDB9F38E}" type="presOf" srcId="{807CDADC-0D63-44DF-AFB2-B4824D1C7581}" destId="{C3B04BA7-6E17-49B1-963B-5695AE7B8FD9}" srcOrd="0" destOrd="0" presId="urn:microsoft.com/office/officeart/2005/8/layout/cycle2"/>
    <dgm:cxn modelId="{46560FBB-3B86-4FC0-AE42-F679F559BCAE}" type="presOf" srcId="{AC0F0B04-839B-4236-9EEA-717AA28956BF}" destId="{3CEED855-E575-4E2F-94BD-204B8097BEBC}" srcOrd="0" destOrd="0" presId="urn:microsoft.com/office/officeart/2005/8/layout/cycle2"/>
    <dgm:cxn modelId="{4F5361C4-932C-4E46-914C-6AA812E64F7F}" type="presOf" srcId="{F86DAC03-A9CF-4965-9C7C-3AA14BDA381A}" destId="{E1F564B8-E7DD-481A-B234-B04D1F606116}" srcOrd="0" destOrd="0" presId="urn:microsoft.com/office/officeart/2005/8/layout/cycle2"/>
    <dgm:cxn modelId="{523DCECC-72A4-4404-A63C-89818FBBE66A}" type="presOf" srcId="{139B15A7-15B0-4656-A778-2C1487BCC236}" destId="{989B33D4-C3D5-48D9-B7EE-085362A5211A}" srcOrd="0" destOrd="0" presId="urn:microsoft.com/office/officeart/2005/8/layout/cycle2"/>
    <dgm:cxn modelId="{617C20CD-7537-4947-AEB6-9E5C8057521D}" type="presOf" srcId="{CBEE6C83-6F05-40B9-9107-639B8960E956}" destId="{3F477F7D-B421-4348-AFBE-D830623BCA7D}" srcOrd="1" destOrd="0" presId="urn:microsoft.com/office/officeart/2005/8/layout/cycle2"/>
    <dgm:cxn modelId="{EBC931D7-9F2C-444C-AF3F-662593EA9DCD}" srcId="{C65B39F9-1957-4B66-8158-E954784F1EA6}" destId="{7E821C7D-97A9-48EB-81D7-25D2631E4049}" srcOrd="5" destOrd="0" parTransId="{D626D67E-8FAC-43C4-A9E8-A29295275D8B}" sibTransId="{139B15A7-15B0-4656-A778-2C1487BCC236}"/>
    <dgm:cxn modelId="{4DA35FE5-273E-4725-A50C-EB495D9B63D6}" type="presOf" srcId="{139B15A7-15B0-4656-A778-2C1487BCC236}" destId="{42565692-49DD-443D-B9E6-12ED6514FC01}" srcOrd="1" destOrd="0" presId="urn:microsoft.com/office/officeart/2005/8/layout/cycle2"/>
    <dgm:cxn modelId="{9277E4E3-BD9D-4686-B370-5F6D9BCB6A56}" type="presParOf" srcId="{C308122D-5FF0-4F6A-8215-B43205A662BC}" destId="{265ADAB8-9407-46DB-BA56-521B4334BDCF}" srcOrd="0" destOrd="0" presId="urn:microsoft.com/office/officeart/2005/8/layout/cycle2"/>
    <dgm:cxn modelId="{FC446DCA-EBA2-46D1-B63E-9B3FD0210E2C}" type="presParOf" srcId="{C308122D-5FF0-4F6A-8215-B43205A662BC}" destId="{7440165F-9EDF-417E-8D96-035A2B18FFEB}" srcOrd="1" destOrd="0" presId="urn:microsoft.com/office/officeart/2005/8/layout/cycle2"/>
    <dgm:cxn modelId="{3716B335-1706-436C-98E2-86BCFF09E25B}" type="presParOf" srcId="{7440165F-9EDF-417E-8D96-035A2B18FFEB}" destId="{68DF3AC1-9DCB-406B-A0FE-84ED9A38A538}" srcOrd="0" destOrd="0" presId="urn:microsoft.com/office/officeart/2005/8/layout/cycle2"/>
    <dgm:cxn modelId="{92E385E2-2DFC-40AB-A3E9-651D4EE45B3F}" type="presParOf" srcId="{C308122D-5FF0-4F6A-8215-B43205A662BC}" destId="{B30227A6-4FEB-48A1-9307-0E72AB2894FE}" srcOrd="2" destOrd="0" presId="urn:microsoft.com/office/officeart/2005/8/layout/cycle2"/>
    <dgm:cxn modelId="{6F01EB36-2710-4357-92CD-AF873DD0243F}" type="presParOf" srcId="{C308122D-5FF0-4F6A-8215-B43205A662BC}" destId="{C3B04BA7-6E17-49B1-963B-5695AE7B8FD9}" srcOrd="3" destOrd="0" presId="urn:microsoft.com/office/officeart/2005/8/layout/cycle2"/>
    <dgm:cxn modelId="{41ED5081-22B4-4570-A383-01D828852269}" type="presParOf" srcId="{C3B04BA7-6E17-49B1-963B-5695AE7B8FD9}" destId="{396016CE-7B07-48B5-A892-FEB35A94F2DB}" srcOrd="0" destOrd="0" presId="urn:microsoft.com/office/officeart/2005/8/layout/cycle2"/>
    <dgm:cxn modelId="{8EA51F83-0F01-467D-AEFA-E0BF384BC458}" type="presParOf" srcId="{C308122D-5FF0-4F6A-8215-B43205A662BC}" destId="{9B13B3FF-F7DC-4BB5-A3B4-07E67020331C}" srcOrd="4" destOrd="0" presId="urn:microsoft.com/office/officeart/2005/8/layout/cycle2"/>
    <dgm:cxn modelId="{B11CAFC6-14CD-4B70-BADD-239CBF620FEC}" type="presParOf" srcId="{C308122D-5FF0-4F6A-8215-B43205A662BC}" destId="{E1F564B8-E7DD-481A-B234-B04D1F606116}" srcOrd="5" destOrd="0" presId="urn:microsoft.com/office/officeart/2005/8/layout/cycle2"/>
    <dgm:cxn modelId="{E06F1D0F-22E1-4D7C-8A6E-DE0236476487}" type="presParOf" srcId="{E1F564B8-E7DD-481A-B234-B04D1F606116}" destId="{9A0C6F3E-33B5-4E18-996D-66431C12C39C}" srcOrd="0" destOrd="0" presId="urn:microsoft.com/office/officeart/2005/8/layout/cycle2"/>
    <dgm:cxn modelId="{8D879033-1097-4034-BB74-C4B412BD8C24}" type="presParOf" srcId="{C308122D-5FF0-4F6A-8215-B43205A662BC}" destId="{E54DB0F5-9EBB-41C8-B2F4-18BCC6504F37}" srcOrd="6" destOrd="0" presId="urn:microsoft.com/office/officeart/2005/8/layout/cycle2"/>
    <dgm:cxn modelId="{ECD3728D-24D2-4592-8BBA-9C92D41F4514}" type="presParOf" srcId="{C308122D-5FF0-4F6A-8215-B43205A662BC}" destId="{52A3AD7A-9DBC-4A3E-A342-4A925FEB176D}" srcOrd="7" destOrd="0" presId="urn:microsoft.com/office/officeart/2005/8/layout/cycle2"/>
    <dgm:cxn modelId="{9DBDCB2D-560A-4CD3-A74A-1331DEB3D64F}" type="presParOf" srcId="{52A3AD7A-9DBC-4A3E-A342-4A925FEB176D}" destId="{3F477F7D-B421-4348-AFBE-D830623BCA7D}" srcOrd="0" destOrd="0" presId="urn:microsoft.com/office/officeart/2005/8/layout/cycle2"/>
    <dgm:cxn modelId="{0E77F6BF-DD2E-4F08-A6C5-47221D5FB3CC}" type="presParOf" srcId="{C308122D-5FF0-4F6A-8215-B43205A662BC}" destId="{48F54729-746C-4042-B335-F02F788DB2CC}" srcOrd="8" destOrd="0" presId="urn:microsoft.com/office/officeart/2005/8/layout/cycle2"/>
    <dgm:cxn modelId="{6DFA37EE-5B21-4990-82CF-27DE3F8B417C}" type="presParOf" srcId="{C308122D-5FF0-4F6A-8215-B43205A662BC}" destId="{E0D75245-1FC5-4558-A6AC-72A8071BBF31}" srcOrd="9" destOrd="0" presId="urn:microsoft.com/office/officeart/2005/8/layout/cycle2"/>
    <dgm:cxn modelId="{98818AA5-633C-4974-9485-5BD3F1213754}" type="presParOf" srcId="{E0D75245-1FC5-4558-A6AC-72A8071BBF31}" destId="{D6AEF146-BA12-4615-98DD-9602392DFF65}" srcOrd="0" destOrd="0" presId="urn:microsoft.com/office/officeart/2005/8/layout/cycle2"/>
    <dgm:cxn modelId="{29883F8A-86C5-4AA0-AD4F-5E7383B891E5}" type="presParOf" srcId="{C308122D-5FF0-4F6A-8215-B43205A662BC}" destId="{A06389C1-ABB1-471B-BB80-4E6A59B5E5C8}" srcOrd="10" destOrd="0" presId="urn:microsoft.com/office/officeart/2005/8/layout/cycle2"/>
    <dgm:cxn modelId="{11B64E49-C17F-42BF-B253-45981B1827CE}" type="presParOf" srcId="{C308122D-5FF0-4F6A-8215-B43205A662BC}" destId="{989B33D4-C3D5-48D9-B7EE-085362A5211A}" srcOrd="11" destOrd="0" presId="urn:microsoft.com/office/officeart/2005/8/layout/cycle2"/>
    <dgm:cxn modelId="{E5E1E147-D164-4F9C-BABF-C9C7F35C8B55}" type="presParOf" srcId="{989B33D4-C3D5-48D9-B7EE-085362A5211A}" destId="{42565692-49DD-443D-B9E6-12ED6514FC01}" srcOrd="0" destOrd="0" presId="urn:microsoft.com/office/officeart/2005/8/layout/cycle2"/>
    <dgm:cxn modelId="{2FCD3AAE-0140-4065-AC82-BB9AA77FEA57}" type="presParOf" srcId="{C308122D-5FF0-4F6A-8215-B43205A662BC}" destId="{3CEED855-E575-4E2F-94BD-204B8097BEBC}" srcOrd="12" destOrd="0" presId="urn:microsoft.com/office/officeart/2005/8/layout/cycle2"/>
    <dgm:cxn modelId="{768B12A5-B452-4A08-AAE9-FDC5C1E31AFB}" type="presParOf" srcId="{C308122D-5FF0-4F6A-8215-B43205A662BC}" destId="{008BDDAE-B61B-40BC-969D-B5A39950E57B}" srcOrd="13" destOrd="0" presId="urn:microsoft.com/office/officeart/2005/8/layout/cycle2"/>
    <dgm:cxn modelId="{21128CE4-1495-4E78-91DF-AD8933D71F9E}" type="presParOf" srcId="{008BDDAE-B61B-40BC-969D-B5A39950E57B}" destId="{8694A4F6-A270-4AFE-B7A9-CACD6301B75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ADAB8-9407-46DB-BA56-521B4334BDCF}">
      <dsp:nvSpPr>
        <dsp:cNvPr id="0" name=""/>
        <dsp:cNvSpPr/>
      </dsp:nvSpPr>
      <dsp:spPr>
        <a:xfrm>
          <a:off x="2370162" y="1078"/>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a:solidFill>
                <a:sysClr val="window" lastClr="FFFFFF"/>
              </a:solidFill>
              <a:latin typeface="Calibri" panose="020F0502020204030204"/>
              <a:ea typeface="+mn-ea"/>
              <a:cs typeface="+mn-cs"/>
            </a:rPr>
            <a:t>Care Coord.</a:t>
          </a:r>
        </a:p>
      </dsp:txBody>
      <dsp:txXfrm>
        <a:off x="2479422" y="110338"/>
        <a:ext cx="527555" cy="527555"/>
      </dsp:txXfrm>
    </dsp:sp>
    <dsp:sp modelId="{7440165F-9EDF-417E-8D96-035A2B18FFEB}">
      <dsp:nvSpPr>
        <dsp:cNvPr id="0" name=""/>
        <dsp:cNvSpPr/>
      </dsp:nvSpPr>
      <dsp:spPr>
        <a:xfrm rot="1566393">
          <a:off x="3142471" y="492836"/>
          <a:ext cx="199831"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 lastClr="FFFFFF"/>
            </a:solidFill>
            <a:latin typeface="Calibri" panose="020F0502020204030204"/>
            <a:ea typeface="+mn-ea"/>
            <a:cs typeface="+mn-cs"/>
          </a:endParaRPr>
        </a:p>
      </dsp:txBody>
      <dsp:txXfrm>
        <a:off x="3145529" y="530006"/>
        <a:ext cx="139882" cy="151080"/>
      </dsp:txXfrm>
    </dsp:sp>
    <dsp:sp modelId="{B30227A6-4FEB-48A1-9307-0E72AB2894FE}">
      <dsp:nvSpPr>
        <dsp:cNvPr id="0" name=""/>
        <dsp:cNvSpPr/>
      </dsp:nvSpPr>
      <dsp:spPr>
        <a:xfrm>
          <a:off x="3378694" y="495296"/>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a:solidFill>
                <a:sysClr val="window" lastClr="FFFFFF"/>
              </a:solidFill>
              <a:latin typeface="Calibri" panose="020F0502020204030204"/>
              <a:ea typeface="+mn-ea"/>
              <a:cs typeface="+mn-cs"/>
            </a:rPr>
            <a:t>Medical/Health</a:t>
          </a:r>
        </a:p>
      </dsp:txBody>
      <dsp:txXfrm>
        <a:off x="3487954" y="604556"/>
        <a:ext cx="527555" cy="527555"/>
      </dsp:txXfrm>
    </dsp:sp>
    <dsp:sp modelId="{C3B04BA7-6E17-49B1-963B-5695AE7B8FD9}">
      <dsp:nvSpPr>
        <dsp:cNvPr id="0" name=""/>
        <dsp:cNvSpPr/>
      </dsp:nvSpPr>
      <dsp:spPr>
        <a:xfrm rot="4622706">
          <a:off x="3778325" y="1278489"/>
          <a:ext cx="193442"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 lastClr="FFFFFF"/>
            </a:solidFill>
            <a:latin typeface="Calibri" panose="020F0502020204030204"/>
            <a:ea typeface="+mn-ea"/>
            <a:cs typeface="+mn-cs"/>
          </a:endParaRPr>
        </a:p>
      </dsp:txBody>
      <dsp:txXfrm>
        <a:off x="3800836" y="1300571"/>
        <a:ext cx="135409" cy="151080"/>
      </dsp:txXfrm>
    </dsp:sp>
    <dsp:sp modelId="{9B13B3FF-F7DC-4BB5-A3B4-07E67020331C}">
      <dsp:nvSpPr>
        <dsp:cNvPr id="0" name=""/>
        <dsp:cNvSpPr/>
      </dsp:nvSpPr>
      <dsp:spPr>
        <a:xfrm>
          <a:off x="3627776" y="1578077"/>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a:solidFill>
                <a:sysClr val="window" lastClr="FFFFFF"/>
              </a:solidFill>
              <a:latin typeface="Calibri" panose="020F0502020204030204"/>
              <a:ea typeface="+mn-ea"/>
              <a:cs typeface="+mn-cs"/>
            </a:rPr>
            <a:t>Benefits/Insur</a:t>
          </a:r>
        </a:p>
      </dsp:txBody>
      <dsp:txXfrm>
        <a:off x="3737036" y="1687337"/>
        <a:ext cx="527555" cy="527555"/>
      </dsp:txXfrm>
    </dsp:sp>
    <dsp:sp modelId="{E1F564B8-E7DD-481A-B234-B04D1F606116}">
      <dsp:nvSpPr>
        <dsp:cNvPr id="0" name=""/>
        <dsp:cNvSpPr/>
      </dsp:nvSpPr>
      <dsp:spPr>
        <a:xfrm rot="7714286">
          <a:off x="3556417" y="2258421"/>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 lastClr="FFFFFF"/>
            </a:solidFill>
            <a:latin typeface="Calibri" panose="020F0502020204030204"/>
            <a:ea typeface="+mn-ea"/>
            <a:cs typeface="+mn-cs"/>
          </a:endParaRPr>
        </a:p>
      </dsp:txBody>
      <dsp:txXfrm rot="10800000">
        <a:off x="3604599" y="2285578"/>
        <a:ext cx="138496" cy="151080"/>
      </dsp:txXfrm>
    </dsp:sp>
    <dsp:sp modelId="{E54DB0F5-9EBB-41C8-B2F4-18BCC6504F37}">
      <dsp:nvSpPr>
        <dsp:cNvPr id="0" name=""/>
        <dsp:cNvSpPr/>
      </dsp:nvSpPr>
      <dsp:spPr>
        <a:xfrm>
          <a:off x="2929853" y="2453245"/>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solidFill>
                <a:sysClr val="window" lastClr="FFFFFF"/>
              </a:solidFill>
              <a:latin typeface="Calibri" panose="020F0502020204030204"/>
              <a:ea typeface="+mn-ea"/>
              <a:cs typeface="+mn-cs"/>
            </a:rPr>
            <a:t>Ed/Work/ Natural Supports</a:t>
          </a:r>
        </a:p>
      </dsp:txBody>
      <dsp:txXfrm>
        <a:off x="3039113" y="2562505"/>
        <a:ext cx="527555" cy="527555"/>
      </dsp:txXfrm>
    </dsp:sp>
    <dsp:sp modelId="{52A3AD7A-9DBC-4A3E-A342-4A925FEB176D}">
      <dsp:nvSpPr>
        <dsp:cNvPr id="0" name=""/>
        <dsp:cNvSpPr/>
      </dsp:nvSpPr>
      <dsp:spPr>
        <a:xfrm rot="10800000">
          <a:off x="2649873" y="2700383"/>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 lastClr="FFFFFF"/>
            </a:solidFill>
            <a:latin typeface="Calibri" panose="020F0502020204030204"/>
            <a:ea typeface="+mn-ea"/>
            <a:cs typeface="+mn-cs"/>
          </a:endParaRPr>
        </a:p>
      </dsp:txBody>
      <dsp:txXfrm rot="10800000">
        <a:off x="2709229" y="2750743"/>
        <a:ext cx="138496" cy="151080"/>
      </dsp:txXfrm>
    </dsp:sp>
    <dsp:sp modelId="{48F54729-746C-4042-B335-F02F788DB2CC}">
      <dsp:nvSpPr>
        <dsp:cNvPr id="0" name=""/>
        <dsp:cNvSpPr/>
      </dsp:nvSpPr>
      <dsp:spPr>
        <a:xfrm>
          <a:off x="1810471" y="2453245"/>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a:solidFill>
                <a:sysClr val="window" lastClr="FFFFFF"/>
              </a:solidFill>
              <a:latin typeface="Calibri" panose="020F0502020204030204"/>
              <a:ea typeface="+mn-ea"/>
              <a:cs typeface="+mn-cs"/>
            </a:rPr>
            <a:t>Med Mngmnt.</a:t>
          </a:r>
        </a:p>
      </dsp:txBody>
      <dsp:txXfrm>
        <a:off x="1919731" y="2562505"/>
        <a:ext cx="527555" cy="527555"/>
      </dsp:txXfrm>
    </dsp:sp>
    <dsp:sp modelId="{E0D75245-1FC5-4558-A6AC-72A8071BBF31}">
      <dsp:nvSpPr>
        <dsp:cNvPr id="0" name=""/>
        <dsp:cNvSpPr/>
      </dsp:nvSpPr>
      <dsp:spPr>
        <a:xfrm rot="13885714">
          <a:off x="1739112" y="2267177"/>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 lastClr="FFFFFF"/>
            </a:solidFill>
            <a:latin typeface="Calibri" panose="020F0502020204030204"/>
            <a:ea typeface="+mn-ea"/>
            <a:cs typeface="+mn-cs"/>
          </a:endParaRPr>
        </a:p>
      </dsp:txBody>
      <dsp:txXfrm rot="10800000">
        <a:off x="1787294" y="2340740"/>
        <a:ext cx="138496" cy="151080"/>
      </dsp:txXfrm>
    </dsp:sp>
    <dsp:sp modelId="{A06389C1-ABB1-471B-BB80-4E6A59B5E5C8}">
      <dsp:nvSpPr>
        <dsp:cNvPr id="0" name=""/>
        <dsp:cNvSpPr/>
      </dsp:nvSpPr>
      <dsp:spPr>
        <a:xfrm>
          <a:off x="1112547" y="1578077"/>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a:solidFill>
                <a:sysClr val="window" lastClr="FFFFFF"/>
              </a:solidFill>
              <a:latin typeface="Calibri" panose="020F0502020204030204"/>
              <a:ea typeface="+mn-ea"/>
              <a:cs typeface="+mn-cs"/>
            </a:rPr>
            <a:t>Housing</a:t>
          </a:r>
        </a:p>
      </dsp:txBody>
      <dsp:txXfrm>
        <a:off x="1221807" y="1687337"/>
        <a:ext cx="527555" cy="527555"/>
      </dsp:txXfrm>
    </dsp:sp>
    <dsp:sp modelId="{989B33D4-C3D5-48D9-B7EE-085362A5211A}">
      <dsp:nvSpPr>
        <dsp:cNvPr id="0" name=""/>
        <dsp:cNvSpPr/>
      </dsp:nvSpPr>
      <dsp:spPr>
        <a:xfrm rot="16971429">
          <a:off x="1509956" y="1285015"/>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 lastClr="FFFFFF"/>
            </a:solidFill>
            <a:latin typeface="Calibri" panose="020F0502020204030204"/>
            <a:ea typeface="+mn-ea"/>
            <a:cs typeface="+mn-cs"/>
          </a:endParaRPr>
        </a:p>
      </dsp:txBody>
      <dsp:txXfrm>
        <a:off x="1533030" y="1364309"/>
        <a:ext cx="138496" cy="151080"/>
      </dsp:txXfrm>
    </dsp:sp>
    <dsp:sp modelId="{3CEED855-E575-4E2F-94BD-204B8097BEBC}">
      <dsp:nvSpPr>
        <dsp:cNvPr id="0" name=""/>
        <dsp:cNvSpPr/>
      </dsp:nvSpPr>
      <dsp:spPr>
        <a:xfrm>
          <a:off x="1361633" y="486760"/>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a:solidFill>
                <a:sysClr val="window" lastClr="FFFFFF"/>
              </a:solidFill>
              <a:latin typeface="Calibri" panose="020F0502020204030204"/>
              <a:ea typeface="+mn-ea"/>
              <a:cs typeface="+mn-cs"/>
            </a:rPr>
            <a:t>Other needs</a:t>
          </a:r>
        </a:p>
      </dsp:txBody>
      <dsp:txXfrm>
        <a:off x="1470893" y="596020"/>
        <a:ext cx="527555" cy="527555"/>
      </dsp:txXfrm>
    </dsp:sp>
    <dsp:sp modelId="{008BDDAE-B61B-40BC-969D-B5A39950E57B}">
      <dsp:nvSpPr>
        <dsp:cNvPr id="0" name=""/>
        <dsp:cNvSpPr/>
      </dsp:nvSpPr>
      <dsp:spPr>
        <a:xfrm rot="20057143">
          <a:off x="2134964" y="493486"/>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 lastClr="FFFFFF"/>
            </a:solidFill>
            <a:latin typeface="Calibri" panose="020F0502020204030204"/>
            <a:ea typeface="+mn-ea"/>
            <a:cs typeface="+mn-cs"/>
          </a:endParaRPr>
        </a:p>
      </dsp:txBody>
      <dsp:txXfrm>
        <a:off x="2137903" y="556723"/>
        <a:ext cx="138496" cy="15108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111CE6-E01B-4B16-9FC9-386DAA6E82EC}" type="datetimeFigureOut">
              <a:rPr lang="en-US" smtClean="0"/>
              <a:t>5/13/2024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47B35F-EEBB-4B51-9C7F-012E78CB0FD3}" type="slidenum">
              <a:rPr lang="en-US" smtClean="0"/>
              <a:t>‹#›</a:t>
            </a:fld>
            <a:endParaRPr lang="en-US"/>
          </a:p>
        </p:txBody>
      </p:sp>
    </p:spTree>
    <p:extLst>
      <p:ext uri="{BB962C8B-B14F-4D97-AF65-F5344CB8AC3E}">
        <p14:creationId xmlns:p14="http://schemas.microsoft.com/office/powerpoint/2010/main" val="40091865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2C164A-7038-42D0-953C-2EB4816D4C81}" type="datetimeFigureOut">
              <a:rPr lang="en-US" smtClean="0"/>
              <a:t>5/13/2024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DA9C80-B631-4EC4-8253-F63CFD0157DF}" type="slidenum">
              <a:rPr lang="en-US" smtClean="0"/>
              <a:t>‹#›</a:t>
            </a:fld>
            <a:endParaRPr lang="en-US"/>
          </a:p>
        </p:txBody>
      </p:sp>
    </p:spTree>
    <p:extLst>
      <p:ext uri="{BB962C8B-B14F-4D97-AF65-F5344CB8AC3E}">
        <p14:creationId xmlns:p14="http://schemas.microsoft.com/office/powerpoint/2010/main" val="1943357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1</a:t>
            </a:fld>
            <a:endParaRPr lang="en-US"/>
          </a:p>
        </p:txBody>
      </p:sp>
    </p:spTree>
    <p:extLst>
      <p:ext uri="{BB962C8B-B14F-4D97-AF65-F5344CB8AC3E}">
        <p14:creationId xmlns:p14="http://schemas.microsoft.com/office/powerpoint/2010/main" val="29352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10</a:t>
            </a:fld>
            <a:endParaRPr lang="en-US"/>
          </a:p>
        </p:txBody>
      </p:sp>
    </p:spTree>
    <p:extLst>
      <p:ext uri="{BB962C8B-B14F-4D97-AF65-F5344CB8AC3E}">
        <p14:creationId xmlns:p14="http://schemas.microsoft.com/office/powerpoint/2010/main" val="914938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11</a:t>
            </a:fld>
            <a:endParaRPr lang="en-US"/>
          </a:p>
        </p:txBody>
      </p:sp>
    </p:spTree>
    <p:extLst>
      <p:ext uri="{BB962C8B-B14F-4D97-AF65-F5344CB8AC3E}">
        <p14:creationId xmlns:p14="http://schemas.microsoft.com/office/powerpoint/2010/main" val="43285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12</a:t>
            </a:fld>
            <a:endParaRPr lang="en-US"/>
          </a:p>
        </p:txBody>
      </p:sp>
    </p:spTree>
    <p:extLst>
      <p:ext uri="{BB962C8B-B14F-4D97-AF65-F5344CB8AC3E}">
        <p14:creationId xmlns:p14="http://schemas.microsoft.com/office/powerpoint/2010/main" val="2909875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13</a:t>
            </a:fld>
            <a:endParaRPr lang="en-US"/>
          </a:p>
        </p:txBody>
      </p:sp>
    </p:spTree>
    <p:extLst>
      <p:ext uri="{BB962C8B-B14F-4D97-AF65-F5344CB8AC3E}">
        <p14:creationId xmlns:p14="http://schemas.microsoft.com/office/powerpoint/2010/main" val="2206045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last three bullets</a:t>
            </a:r>
            <a:r>
              <a:rPr lang="en-US" baseline="0" dirty="0"/>
              <a:t> listing responsibilities</a:t>
            </a:r>
            <a:r>
              <a:rPr lang="en-US" dirty="0"/>
              <a:t> of AOT Care Coordination should always be considered. Building a therapeutic alliance with persons whom otherwise would not engage with services is challenging. For this reason extra emphasis on these three roles is important.  </a:t>
            </a:r>
          </a:p>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14</a:t>
            </a:fld>
            <a:endParaRPr lang="en-US"/>
          </a:p>
        </p:txBody>
      </p:sp>
    </p:spTree>
    <p:extLst>
      <p:ext uri="{BB962C8B-B14F-4D97-AF65-F5344CB8AC3E}">
        <p14:creationId xmlns:p14="http://schemas.microsoft.com/office/powerpoint/2010/main" val="895257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15</a:t>
            </a:fld>
            <a:endParaRPr lang="en-US"/>
          </a:p>
        </p:txBody>
      </p:sp>
    </p:spTree>
    <p:extLst>
      <p:ext uri="{BB962C8B-B14F-4D97-AF65-F5344CB8AC3E}">
        <p14:creationId xmlns:p14="http://schemas.microsoft.com/office/powerpoint/2010/main" val="2362294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16</a:t>
            </a:fld>
            <a:endParaRPr lang="en-US"/>
          </a:p>
        </p:txBody>
      </p:sp>
    </p:spTree>
    <p:extLst>
      <p:ext uri="{BB962C8B-B14F-4D97-AF65-F5344CB8AC3E}">
        <p14:creationId xmlns:p14="http://schemas.microsoft.com/office/powerpoint/2010/main" val="2509669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17</a:t>
            </a:fld>
            <a:endParaRPr lang="en-US"/>
          </a:p>
        </p:txBody>
      </p:sp>
    </p:spTree>
    <p:extLst>
      <p:ext uri="{BB962C8B-B14F-4D97-AF65-F5344CB8AC3E}">
        <p14:creationId xmlns:p14="http://schemas.microsoft.com/office/powerpoint/2010/main" val="136589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18</a:t>
            </a:fld>
            <a:endParaRPr lang="en-US"/>
          </a:p>
        </p:txBody>
      </p:sp>
    </p:spTree>
    <p:extLst>
      <p:ext uri="{BB962C8B-B14F-4D97-AF65-F5344CB8AC3E}">
        <p14:creationId xmlns:p14="http://schemas.microsoft.com/office/powerpoint/2010/main" val="2063019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21</a:t>
            </a:fld>
            <a:endParaRPr lang="en-US"/>
          </a:p>
        </p:txBody>
      </p:sp>
    </p:spTree>
    <p:extLst>
      <p:ext uri="{BB962C8B-B14F-4D97-AF65-F5344CB8AC3E}">
        <p14:creationId xmlns:p14="http://schemas.microsoft.com/office/powerpoint/2010/main" val="573439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a:t>
            </a:fld>
            <a:endParaRPr lang="en-US"/>
          </a:p>
        </p:txBody>
      </p:sp>
    </p:spTree>
    <p:extLst>
      <p:ext uri="{BB962C8B-B14F-4D97-AF65-F5344CB8AC3E}">
        <p14:creationId xmlns:p14="http://schemas.microsoft.com/office/powerpoint/2010/main" val="3977929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23</a:t>
            </a:fld>
            <a:endParaRPr lang="en-US"/>
          </a:p>
        </p:txBody>
      </p:sp>
    </p:spTree>
    <p:extLst>
      <p:ext uri="{BB962C8B-B14F-4D97-AF65-F5344CB8AC3E}">
        <p14:creationId xmlns:p14="http://schemas.microsoft.com/office/powerpoint/2010/main" val="794889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24</a:t>
            </a:fld>
            <a:endParaRPr lang="en-US"/>
          </a:p>
        </p:txBody>
      </p:sp>
    </p:spTree>
    <p:extLst>
      <p:ext uri="{BB962C8B-B14F-4D97-AF65-F5344CB8AC3E}">
        <p14:creationId xmlns:p14="http://schemas.microsoft.com/office/powerpoint/2010/main" val="26367334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25</a:t>
            </a:fld>
            <a:endParaRPr lang="en-US"/>
          </a:p>
        </p:txBody>
      </p:sp>
    </p:spTree>
    <p:extLst>
      <p:ext uri="{BB962C8B-B14F-4D97-AF65-F5344CB8AC3E}">
        <p14:creationId xmlns:p14="http://schemas.microsoft.com/office/powerpoint/2010/main" val="9766162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26</a:t>
            </a:fld>
            <a:endParaRPr lang="en-US"/>
          </a:p>
        </p:txBody>
      </p:sp>
    </p:spTree>
    <p:extLst>
      <p:ext uri="{BB962C8B-B14F-4D97-AF65-F5344CB8AC3E}">
        <p14:creationId xmlns:p14="http://schemas.microsoft.com/office/powerpoint/2010/main" val="3162503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27</a:t>
            </a:fld>
            <a:endParaRPr lang="en-US"/>
          </a:p>
        </p:txBody>
      </p:sp>
    </p:spTree>
    <p:extLst>
      <p:ext uri="{BB962C8B-B14F-4D97-AF65-F5344CB8AC3E}">
        <p14:creationId xmlns:p14="http://schemas.microsoft.com/office/powerpoint/2010/main" val="41235504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28</a:t>
            </a:fld>
            <a:endParaRPr lang="en-US"/>
          </a:p>
        </p:txBody>
      </p:sp>
    </p:spTree>
    <p:extLst>
      <p:ext uri="{BB962C8B-B14F-4D97-AF65-F5344CB8AC3E}">
        <p14:creationId xmlns:p14="http://schemas.microsoft.com/office/powerpoint/2010/main" val="29008625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29</a:t>
            </a:fld>
            <a:endParaRPr lang="en-US"/>
          </a:p>
        </p:txBody>
      </p:sp>
    </p:spTree>
    <p:extLst>
      <p:ext uri="{BB962C8B-B14F-4D97-AF65-F5344CB8AC3E}">
        <p14:creationId xmlns:p14="http://schemas.microsoft.com/office/powerpoint/2010/main" val="3066313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30</a:t>
            </a:fld>
            <a:endParaRPr lang="en-US"/>
          </a:p>
        </p:txBody>
      </p:sp>
    </p:spTree>
    <p:extLst>
      <p:ext uri="{BB962C8B-B14F-4D97-AF65-F5344CB8AC3E}">
        <p14:creationId xmlns:p14="http://schemas.microsoft.com/office/powerpoint/2010/main" val="3701032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31</a:t>
            </a:fld>
            <a:endParaRPr lang="en-US"/>
          </a:p>
        </p:txBody>
      </p:sp>
    </p:spTree>
    <p:extLst>
      <p:ext uri="{BB962C8B-B14F-4D97-AF65-F5344CB8AC3E}">
        <p14:creationId xmlns:p14="http://schemas.microsoft.com/office/powerpoint/2010/main" val="27721823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32</a:t>
            </a:fld>
            <a:endParaRPr lang="en-US"/>
          </a:p>
        </p:txBody>
      </p:sp>
    </p:spTree>
    <p:extLst>
      <p:ext uri="{BB962C8B-B14F-4D97-AF65-F5344CB8AC3E}">
        <p14:creationId xmlns:p14="http://schemas.microsoft.com/office/powerpoint/2010/main" val="2770996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a:t>
            </a:fld>
            <a:endParaRPr lang="en-US"/>
          </a:p>
        </p:txBody>
      </p:sp>
    </p:spTree>
    <p:extLst>
      <p:ext uri="{BB962C8B-B14F-4D97-AF65-F5344CB8AC3E}">
        <p14:creationId xmlns:p14="http://schemas.microsoft.com/office/powerpoint/2010/main" val="42873641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33</a:t>
            </a:fld>
            <a:endParaRPr lang="en-US"/>
          </a:p>
        </p:txBody>
      </p:sp>
    </p:spTree>
    <p:extLst>
      <p:ext uri="{BB962C8B-B14F-4D97-AF65-F5344CB8AC3E}">
        <p14:creationId xmlns:p14="http://schemas.microsoft.com/office/powerpoint/2010/main" val="1126610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4</a:t>
            </a:fld>
            <a:endParaRPr lang="en-US"/>
          </a:p>
        </p:txBody>
      </p:sp>
    </p:spTree>
    <p:extLst>
      <p:ext uri="{BB962C8B-B14F-4D97-AF65-F5344CB8AC3E}">
        <p14:creationId xmlns:p14="http://schemas.microsoft.com/office/powerpoint/2010/main" val="34187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5</a:t>
            </a:fld>
            <a:endParaRPr lang="en-US"/>
          </a:p>
        </p:txBody>
      </p:sp>
    </p:spTree>
    <p:extLst>
      <p:ext uri="{BB962C8B-B14F-4D97-AF65-F5344CB8AC3E}">
        <p14:creationId xmlns:p14="http://schemas.microsoft.com/office/powerpoint/2010/main" val="3643937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6</a:t>
            </a:fld>
            <a:endParaRPr lang="en-US"/>
          </a:p>
        </p:txBody>
      </p:sp>
    </p:spTree>
    <p:extLst>
      <p:ext uri="{BB962C8B-B14F-4D97-AF65-F5344CB8AC3E}">
        <p14:creationId xmlns:p14="http://schemas.microsoft.com/office/powerpoint/2010/main" val="1875082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7</a:t>
            </a:fld>
            <a:endParaRPr lang="en-US"/>
          </a:p>
        </p:txBody>
      </p:sp>
    </p:spTree>
    <p:extLst>
      <p:ext uri="{BB962C8B-B14F-4D97-AF65-F5344CB8AC3E}">
        <p14:creationId xmlns:p14="http://schemas.microsoft.com/office/powerpoint/2010/main" val="1848259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600451"/>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8</a:t>
            </a:fld>
            <a:endParaRPr lang="en-US"/>
          </a:p>
        </p:txBody>
      </p:sp>
    </p:spTree>
    <p:extLst>
      <p:ext uri="{BB962C8B-B14F-4D97-AF65-F5344CB8AC3E}">
        <p14:creationId xmlns:p14="http://schemas.microsoft.com/office/powerpoint/2010/main" val="1784595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9</a:t>
            </a:fld>
            <a:endParaRPr lang="en-US"/>
          </a:p>
        </p:txBody>
      </p:sp>
    </p:spTree>
    <p:extLst>
      <p:ext uri="{BB962C8B-B14F-4D97-AF65-F5344CB8AC3E}">
        <p14:creationId xmlns:p14="http://schemas.microsoft.com/office/powerpoint/2010/main" val="1752833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Master">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228600" y="2647950"/>
            <a:ext cx="6324600" cy="609600"/>
          </a:xfrm>
          <a:prstGeom prst="rect">
            <a:avLst/>
          </a:prstGeom>
        </p:spPr>
        <p:txBody>
          <a:bodyPr/>
          <a:lstStyle>
            <a:lvl1pPr marL="0" indent="0">
              <a:buNone/>
              <a:defRPr sz="2800" b="1">
                <a:solidFill>
                  <a:srgbClr val="646569"/>
                </a:solidFill>
                <a:latin typeface="Arial" panose="020B0604020202020204" pitchFamily="34" charset="0"/>
                <a:cs typeface="Arial" panose="020B0604020202020204" pitchFamily="34" charset="0"/>
              </a:defRPr>
            </a:lvl1pPr>
          </a:lstStyle>
          <a:p>
            <a:pPr lvl="0"/>
            <a:r>
              <a:rPr lang="en-US" sz="2800" b="1" dirty="0">
                <a:latin typeface="Arial" panose="020B0604020202020204" pitchFamily="34" charset="0"/>
                <a:cs typeface="Arial" panose="020B0604020202020204" pitchFamily="34" charset="0"/>
              </a:rPr>
              <a:t>Master Sub Title</a:t>
            </a:r>
            <a:endParaRPr lang="en-US" dirty="0"/>
          </a:p>
        </p:txBody>
      </p:sp>
      <p:sp>
        <p:nvSpPr>
          <p:cNvPr id="11" name="Text Placeholder 10"/>
          <p:cNvSpPr>
            <a:spLocks noGrp="1"/>
          </p:cNvSpPr>
          <p:nvPr>
            <p:ph type="body" sz="quarter" idx="12" hasCustomPrompt="1"/>
          </p:nvPr>
        </p:nvSpPr>
        <p:spPr>
          <a:xfrm>
            <a:off x="228600" y="1962150"/>
            <a:ext cx="6324600" cy="533400"/>
          </a:xfrm>
          <a:prstGeom prst="rect">
            <a:avLst/>
          </a:prstGeom>
        </p:spPr>
        <p:txBody>
          <a:bodyPr/>
          <a:lstStyle>
            <a:lvl1pPr marL="0" indent="0" algn="l">
              <a:buNone/>
              <a:defRPr sz="4000" b="1" baseline="0">
                <a:solidFill>
                  <a:srgbClr val="553278"/>
                </a:solidFill>
                <a:latin typeface="Arial" panose="020B0604020202020204" pitchFamily="34" charset="0"/>
                <a:cs typeface="Arial" panose="020B0604020202020204" pitchFamily="34" charset="0"/>
              </a:defRPr>
            </a:lvl1pPr>
          </a:lstStyle>
          <a:p>
            <a:pPr lvl="0"/>
            <a:r>
              <a:rPr lang="en-US" dirty="0"/>
              <a:t>Master Title – Arial Bold</a:t>
            </a:r>
          </a:p>
        </p:txBody>
      </p:sp>
    </p:spTree>
    <p:extLst>
      <p:ext uri="{BB962C8B-B14F-4D97-AF65-F5344CB8AC3E}">
        <p14:creationId xmlns:p14="http://schemas.microsoft.com/office/powerpoint/2010/main" val="3976281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ED0365-0D65-4032-85A6-BECCAB4E9A68}" type="datetimeFigureOut">
              <a:rPr lang="en-US" smtClean="0"/>
              <a:t>5/13/2024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11601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ED0365-0D65-4032-85A6-BECCAB4E9A68}"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506954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ED0365-0D65-4032-85A6-BECCAB4E9A68}"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798157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ED0365-0D65-4032-85A6-BECCAB4E9A6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788743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ED0365-0D65-4032-85A6-BECCAB4E9A6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97773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Master">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04800" y="1885950"/>
            <a:ext cx="4114800" cy="1676400"/>
          </a:xfrm>
          <a:prstGeom prst="rect">
            <a:avLst/>
          </a:prstGeom>
        </p:spPr>
        <p:txBody>
          <a:bodyPr/>
          <a:lstStyle>
            <a:lvl1pPr marL="0" indent="0">
              <a:buNone/>
              <a:defRPr sz="4000" b="1">
                <a:solidFill>
                  <a:schemeClr val="bg1"/>
                </a:solidFill>
                <a:latin typeface="Arial" panose="020B0604020202020204" pitchFamily="34" charset="0"/>
                <a:cs typeface="Arial" panose="020B0604020202020204" pitchFamily="34" charset="0"/>
              </a:defRPr>
            </a:lvl1pPr>
          </a:lstStyle>
          <a:p>
            <a:pPr lvl="0"/>
            <a:r>
              <a:rPr lang="en-US" dirty="0"/>
              <a:t>Section Title-</a:t>
            </a:r>
            <a:br>
              <a:rPr lang="en-US" dirty="0"/>
            </a:br>
            <a:r>
              <a:rPr lang="en-US" dirty="0"/>
              <a:t>Arial Bold</a:t>
            </a:r>
          </a:p>
        </p:txBody>
      </p:sp>
    </p:spTree>
    <p:extLst>
      <p:ext uri="{BB962C8B-B14F-4D97-AF65-F5344CB8AC3E}">
        <p14:creationId xmlns:p14="http://schemas.microsoft.com/office/powerpoint/2010/main" val="2679627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Master">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228600" y="1504950"/>
            <a:ext cx="7467600" cy="1219200"/>
          </a:xfrm>
          <a:prstGeom prst="rect">
            <a:avLst/>
          </a:prstGeom>
        </p:spPr>
        <p:txBody>
          <a:bodyPr/>
          <a:lstStyle>
            <a:lvl1pPr marL="0" indent="0">
              <a:buNone/>
              <a:defRPr sz="2400" b="0" i="0" baseline="0">
                <a:solidFill>
                  <a:srgbClr val="646569"/>
                </a:solidFill>
              </a:defRPr>
            </a:lvl1pPr>
          </a:lstStyle>
          <a:p>
            <a:pPr lvl="0"/>
            <a:r>
              <a:rPr lang="en-US" dirty="0"/>
              <a:t>Copy (Arial Regular)</a:t>
            </a:r>
          </a:p>
        </p:txBody>
      </p:sp>
      <p:sp>
        <p:nvSpPr>
          <p:cNvPr id="7" name="Text Placeholder 6"/>
          <p:cNvSpPr>
            <a:spLocks noGrp="1"/>
          </p:cNvSpPr>
          <p:nvPr>
            <p:ph type="body" sz="quarter" idx="12" hasCustomPrompt="1"/>
          </p:nvPr>
        </p:nvSpPr>
        <p:spPr>
          <a:xfrm>
            <a:off x="228600" y="514350"/>
            <a:ext cx="6781800" cy="762000"/>
          </a:xfrm>
          <a:prstGeom prst="rect">
            <a:avLst/>
          </a:prstGeom>
        </p:spPr>
        <p:txBody>
          <a:bodyPr/>
          <a:lstStyle>
            <a:lvl1pPr marL="0" indent="0">
              <a:buNone/>
              <a:defRPr b="1">
                <a:solidFill>
                  <a:srgbClr val="553278"/>
                </a:solidFill>
              </a:defRPr>
            </a:lvl1pPr>
          </a:lstStyle>
          <a:p>
            <a:pPr lvl="0"/>
            <a:r>
              <a:rPr lang="en-US" dirty="0"/>
              <a:t>Slide Heading – Arial Bold</a:t>
            </a:r>
          </a:p>
        </p:txBody>
      </p:sp>
    </p:spTree>
    <p:extLst>
      <p:ext uri="{BB962C8B-B14F-4D97-AF65-F5344CB8AC3E}">
        <p14:creationId xmlns:p14="http://schemas.microsoft.com/office/powerpoint/2010/main" val="1797515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ED0365-0D65-4032-85A6-BECCAB4E9A6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549852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ED0365-0D65-4032-85A6-BECCAB4E9A6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3043001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ED0365-0D65-4032-85A6-BECCAB4E9A6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2076220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ED0365-0D65-4032-85A6-BECCAB4E9A68}"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338359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ACED0365-0D65-4032-85A6-BECCAB4E9A68}" type="datetimeFigureOut">
              <a:rPr lang="en-US" smtClean="0"/>
              <a:t>5/13/2024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2445502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CED0365-0D65-4032-85A6-BECCAB4E9A68}" type="datetimeFigureOut">
              <a:rPr lang="en-US" smtClean="0"/>
              <a:t>5/13/2024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40487227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9AE51E1D-7280-49D6-A2E2-CE63FE17EF16}" type="datetimeFigureOut">
              <a:rPr lang="en-US" smtClean="0"/>
              <a:t>5/13/2024</a:t>
            </a:fld>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8BACAC6D-BD82-4571-9E34-C1EFF11A946D}" type="slidenum">
              <a:rPr lang="en-US" smtClean="0"/>
              <a:t>‹#›</a:t>
            </a:fld>
            <a:endParaRPr lang="en-US"/>
          </a:p>
        </p:txBody>
      </p:sp>
      <p:sp>
        <p:nvSpPr>
          <p:cNvPr id="7" name="Rectangle 6"/>
          <p:cNvSpPr/>
          <p:nvPr userDrawn="1"/>
        </p:nvSpPr>
        <p:spPr>
          <a:xfrm>
            <a:off x="0" y="3714750"/>
            <a:ext cx="9144000" cy="1485900"/>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714750"/>
            <a:ext cx="9144000" cy="76200"/>
          </a:xfrm>
          <a:prstGeom prst="rect">
            <a:avLst/>
          </a:prstGeom>
          <a:solidFill>
            <a:srgbClr val="87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1" y="133350"/>
            <a:ext cx="3505200" cy="928382"/>
          </a:xfrm>
          <a:prstGeom prst="rect">
            <a:avLst/>
          </a:prstGeom>
        </p:spPr>
      </p:pic>
    </p:spTree>
    <p:extLst>
      <p:ext uri="{BB962C8B-B14F-4D97-AF65-F5344CB8AC3E}">
        <p14:creationId xmlns:p14="http://schemas.microsoft.com/office/powerpoint/2010/main" val="4023744030"/>
      </p:ext>
    </p:extLst>
  </p:cSld>
  <p:clrMap bg1="lt1" tx1="dk1" bg2="lt2" tx2="dk2" accent1="accent1" accent2="accent2" accent3="accent3" accent4="accent4" accent5="accent5" accent6="accent6" hlink="hlink" folHlink="folHlink"/>
  <p:sldLayoutIdLst>
    <p:sldLayoutId id="214748368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1581150"/>
            <a:ext cx="5334000" cy="2743200"/>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1540453"/>
            <a:ext cx="5334000" cy="81394"/>
          </a:xfrm>
          <a:prstGeom prst="rect">
            <a:avLst/>
          </a:prstGeom>
          <a:solidFill>
            <a:srgbClr val="87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3"/>
          <p:cNvSpPr txBox="1">
            <a:spLocks/>
          </p:cNvSpPr>
          <p:nvPr userDrawn="1"/>
        </p:nvSpPr>
        <p:spPr>
          <a:xfrm>
            <a:off x="8305800" y="88105"/>
            <a:ext cx="6858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2EC2-2C0B-4C03-9888-0B25156ED88D}" type="slidenum">
              <a:rPr lang="en-US" sz="1200" smtClean="0">
                <a:solidFill>
                  <a:srgbClr val="553278"/>
                </a:solidFill>
              </a:rPr>
              <a:pPr/>
              <a:t>‹#›</a:t>
            </a:fld>
            <a:endParaRPr lang="en-US" sz="1200" dirty="0">
              <a:solidFill>
                <a:srgbClr val="553278"/>
              </a:solid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24600" y="4324350"/>
            <a:ext cx="2667000" cy="706378"/>
          </a:xfrm>
          <a:prstGeom prst="rect">
            <a:avLst/>
          </a:prstGeom>
        </p:spPr>
      </p:pic>
    </p:spTree>
    <p:extLst>
      <p:ext uri="{BB962C8B-B14F-4D97-AF65-F5344CB8AC3E}">
        <p14:creationId xmlns:p14="http://schemas.microsoft.com/office/powerpoint/2010/main" val="2405248628"/>
      </p:ext>
    </p:extLst>
  </p:cSld>
  <p:clrMap bg1="lt1" tx1="dk1" bg2="lt2" tx2="dk2" accent1="accent1" accent2="accent2" accent3="accent3" accent4="accent4" accent5="accent5" accent6="accent6" hlink="hlink" folHlink="folHlink"/>
  <p:sldLayoutIdLst>
    <p:sldLayoutId id="214748367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Rectangle 21"/>
          <p:cNvSpPr/>
          <p:nvPr userDrawn="1"/>
        </p:nvSpPr>
        <p:spPr>
          <a:xfrm>
            <a:off x="0" y="62344"/>
            <a:ext cx="9144000" cy="299605"/>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3"/>
          <p:cNvSpPr txBox="1">
            <a:spLocks/>
          </p:cNvSpPr>
          <p:nvPr userDrawn="1"/>
        </p:nvSpPr>
        <p:spPr>
          <a:xfrm>
            <a:off x="8305800" y="88105"/>
            <a:ext cx="6858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2EC2-2C0B-4C03-9888-0B25156ED88D}" type="slidenum">
              <a:rPr lang="en-US" sz="1200" smtClean="0"/>
              <a:pPr/>
              <a:t>‹#›</a:t>
            </a:fld>
            <a:endParaRPr lang="en-US" sz="1200" dirty="0"/>
          </a:p>
        </p:txBody>
      </p:sp>
      <p:sp>
        <p:nvSpPr>
          <p:cNvPr id="25" name="Rectangle 24"/>
          <p:cNvSpPr/>
          <p:nvPr userDrawn="1"/>
        </p:nvSpPr>
        <p:spPr>
          <a:xfrm>
            <a:off x="0" y="0"/>
            <a:ext cx="9144000" cy="81394"/>
          </a:xfrm>
          <a:prstGeom prst="rect">
            <a:avLst/>
          </a:prstGeom>
          <a:solidFill>
            <a:srgbClr val="87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58000" y="4476750"/>
            <a:ext cx="2047242" cy="542230"/>
          </a:xfrm>
          <a:prstGeom prst="rect">
            <a:avLst/>
          </a:prstGeom>
        </p:spPr>
      </p:pic>
    </p:spTree>
    <p:extLst>
      <p:ext uri="{BB962C8B-B14F-4D97-AF65-F5344CB8AC3E}">
        <p14:creationId xmlns:p14="http://schemas.microsoft.com/office/powerpoint/2010/main" val="3484135281"/>
      </p:ext>
    </p:extLst>
  </p:cSld>
  <p:clrMap bg1="lt1" tx1="dk1" bg2="lt2" tx2="dk2" accent1="accent1" accent2="accent2" accent3="accent3" accent4="accent4" accent5="accent5" accent6="accent6" hlink="hlink" folHlink="folHlink"/>
  <p:sldLayoutIdLst>
    <p:sldLayoutId id="2147483655" r:id="rId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ACED0365-0D65-4032-85A6-BECCAB4E9A68}" type="datetimeFigureOut">
              <a:rPr lang="en-US" smtClean="0"/>
              <a:t>5/13/2024</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7754AA7-8025-408E-B296-E2B43FE08638}" type="slidenum">
              <a:rPr lang="en-US" smtClean="0"/>
              <a:t>‹#›</a:t>
            </a:fld>
            <a:endParaRPr lang="en-US"/>
          </a:p>
        </p:txBody>
      </p:sp>
      <p:sp>
        <p:nvSpPr>
          <p:cNvPr id="7" name="Rectangle 6"/>
          <p:cNvSpPr/>
          <p:nvPr userDrawn="1"/>
        </p:nvSpPr>
        <p:spPr>
          <a:xfrm>
            <a:off x="0" y="62344"/>
            <a:ext cx="9144000" cy="299605"/>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ate Placeholder 1"/>
          <p:cNvSpPr txBox="1">
            <a:spLocks/>
          </p:cNvSpPr>
          <p:nvPr userDrawn="1"/>
        </p:nvSpPr>
        <p:spPr>
          <a:xfrm>
            <a:off x="152400" y="88105"/>
            <a:ext cx="21336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E140F40-957F-429B-BF36-B42CA41DE130}" type="datetime4">
              <a:rPr lang="en-US" sz="1200" smtClean="0"/>
              <a:pPr/>
              <a:t>May 13, 2024</a:t>
            </a:fld>
            <a:endParaRPr lang="en-US" sz="1200" dirty="0"/>
          </a:p>
        </p:txBody>
      </p:sp>
      <p:sp>
        <p:nvSpPr>
          <p:cNvPr id="9" name="Slide Number Placeholder 3"/>
          <p:cNvSpPr txBox="1">
            <a:spLocks/>
          </p:cNvSpPr>
          <p:nvPr userDrawn="1"/>
        </p:nvSpPr>
        <p:spPr>
          <a:xfrm>
            <a:off x="8305800" y="88105"/>
            <a:ext cx="6858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2EC2-2C0B-4C03-9888-0B25156ED88D}" type="slidenum">
              <a:rPr lang="en-US" sz="1200" smtClean="0"/>
              <a:pPr/>
              <a:t>‹#›</a:t>
            </a:fld>
            <a:endParaRPr lang="en-US" sz="1200" dirty="0"/>
          </a:p>
        </p:txBody>
      </p:sp>
      <p:sp>
        <p:nvSpPr>
          <p:cNvPr id="10" name="Rectangle 9"/>
          <p:cNvSpPr/>
          <p:nvPr userDrawn="1"/>
        </p:nvSpPr>
        <p:spPr>
          <a:xfrm>
            <a:off x="0" y="0"/>
            <a:ext cx="9144000" cy="81394"/>
          </a:xfrm>
          <a:prstGeom prst="rect">
            <a:avLst/>
          </a:prstGeom>
          <a:solidFill>
            <a:srgbClr val="87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315200" y="4512475"/>
            <a:ext cx="1447800" cy="384514"/>
          </a:xfrm>
          <a:prstGeom prst="rect">
            <a:avLst/>
          </a:prstGeom>
        </p:spPr>
      </p:pic>
    </p:spTree>
    <p:extLst>
      <p:ext uri="{BB962C8B-B14F-4D97-AF65-F5344CB8AC3E}">
        <p14:creationId xmlns:p14="http://schemas.microsoft.com/office/powerpoint/2010/main" val="304337920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my.omh.ny.gov/analyticsRes1/files/aot/AOT_Screening_Tool_Final.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my.omh.ny.gov/bi/aot"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685800" y="971550"/>
            <a:ext cx="6781800" cy="1569660"/>
          </a:xfrm>
          <a:prstGeom prst="rect">
            <a:avLst/>
          </a:prstGeom>
          <a:noFill/>
          <a:ln>
            <a:noFill/>
          </a:ln>
        </p:spPr>
        <p:txBody>
          <a:bodyPr wrap="square" rtlCol="0">
            <a:spAutoFit/>
          </a:bodyPr>
          <a:lstStyle/>
          <a:p>
            <a:r>
              <a:rPr lang="en-US" altLang="en-US" sz="3200" b="1" dirty="0"/>
              <a:t>New York State Assisted Outpatient Treatment (AOT); A systemic overview and considerations for Hospital staff </a:t>
            </a:r>
            <a:endParaRPr lang="en-US" sz="3200" b="1" dirty="0">
              <a:solidFill>
                <a:srgbClr val="553278"/>
              </a:solidFill>
              <a:latin typeface="Arial" panose="020B0604020202020204" pitchFamily="34" charset="0"/>
              <a:cs typeface="Arial" panose="020B0604020202020204" pitchFamily="34" charset="0"/>
            </a:endParaRPr>
          </a:p>
        </p:txBody>
      </p:sp>
      <p:sp>
        <p:nvSpPr>
          <p:cNvPr id="7" name="TextBox 6"/>
          <p:cNvSpPr txBox="1"/>
          <p:nvPr/>
        </p:nvSpPr>
        <p:spPr>
          <a:xfrm>
            <a:off x="685800" y="3181350"/>
            <a:ext cx="5867400" cy="445635"/>
          </a:xfrm>
          <a:prstGeom prst="rect">
            <a:avLst/>
          </a:prstGeom>
          <a:noFill/>
          <a:ln>
            <a:noFill/>
          </a:ln>
        </p:spPr>
        <p:txBody>
          <a:bodyPr wrap="square" rtlCol="0">
            <a:spAutoFit/>
          </a:bodyPr>
          <a:lstStyle/>
          <a:p>
            <a:pPr>
              <a:lnSpc>
                <a:spcPct val="80000"/>
              </a:lnSpc>
              <a:spcAft>
                <a:spcPct val="0"/>
              </a:spcAft>
            </a:pPr>
            <a:r>
              <a:rPr lang="en-US" altLang="en-US" sz="2800" dirty="0">
                <a:cs typeface="Arial" panose="020B0604020202020204" pitchFamily="34" charset="0"/>
              </a:rPr>
              <a:t>New York State Office of Mental Health</a:t>
            </a:r>
          </a:p>
        </p:txBody>
      </p:sp>
    </p:spTree>
    <p:extLst>
      <p:ext uri="{BB962C8B-B14F-4D97-AF65-F5344CB8AC3E}">
        <p14:creationId xmlns:p14="http://schemas.microsoft.com/office/powerpoint/2010/main" val="206780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E27B87-F01E-42BB-9A40-D56A48874BC9}"/>
              </a:ext>
            </a:extLst>
          </p:cNvPr>
          <p:cNvPicPr>
            <a:picLocks noChangeAspect="1"/>
          </p:cNvPicPr>
          <p:nvPr/>
        </p:nvPicPr>
        <p:blipFill>
          <a:blip r:embed="rId3"/>
          <a:stretch>
            <a:fillRect/>
          </a:stretch>
        </p:blipFill>
        <p:spPr>
          <a:xfrm>
            <a:off x="2041940" y="1483328"/>
            <a:ext cx="5060119" cy="3298222"/>
          </a:xfrm>
          <a:prstGeom prst="rect">
            <a:avLst/>
          </a:prstGeom>
        </p:spPr>
      </p:pic>
      <p:sp>
        <p:nvSpPr>
          <p:cNvPr id="3" name="Text Placeholder 2">
            <a:extLst>
              <a:ext uri="{FF2B5EF4-FFF2-40B4-BE49-F238E27FC236}">
                <a16:creationId xmlns:a16="http://schemas.microsoft.com/office/drawing/2014/main" id="{0AC0E57B-0A16-4361-8496-CC1525DEEA3E}"/>
              </a:ext>
            </a:extLst>
          </p:cNvPr>
          <p:cNvSpPr>
            <a:spLocks noGrp="1"/>
          </p:cNvSpPr>
          <p:nvPr>
            <p:ph type="body" sz="quarter" idx="12"/>
          </p:nvPr>
        </p:nvSpPr>
        <p:spPr>
          <a:xfrm>
            <a:off x="228600" y="514350"/>
            <a:ext cx="8610600" cy="762000"/>
          </a:xfrm>
        </p:spPr>
        <p:txBody>
          <a:bodyPr/>
          <a:lstStyle/>
          <a:p>
            <a:pPr algn="ctr"/>
            <a:r>
              <a:rPr lang="en-US" dirty="0"/>
              <a:t>Concentric Circles of Oversight</a:t>
            </a:r>
          </a:p>
        </p:txBody>
      </p:sp>
    </p:spTree>
    <p:extLst>
      <p:ext uri="{BB962C8B-B14F-4D97-AF65-F5344CB8AC3E}">
        <p14:creationId xmlns:p14="http://schemas.microsoft.com/office/powerpoint/2010/main" val="872798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002367-1486-4450-9300-EFC8733974D8}"/>
              </a:ext>
            </a:extLst>
          </p:cNvPr>
          <p:cNvSpPr>
            <a:spLocks noGrp="1"/>
          </p:cNvSpPr>
          <p:nvPr>
            <p:ph type="body" sz="quarter" idx="11"/>
          </p:nvPr>
        </p:nvSpPr>
        <p:spPr>
          <a:xfrm>
            <a:off x="304800" y="1047750"/>
            <a:ext cx="8458200" cy="762000"/>
          </a:xfrm>
        </p:spPr>
        <p:txBody>
          <a:bodyPr/>
          <a:lstStyle/>
          <a:p>
            <a:pPr algn="ctr"/>
            <a:r>
              <a:rPr lang="en-US" sz="1600" dirty="0">
                <a:solidFill>
                  <a:schemeClr val="tx1"/>
                </a:solidFill>
              </a:rPr>
              <a:t>Try and keep in mind, that each recipient you serve is involved in multiple systems. These systems work better when they work </a:t>
            </a:r>
            <a:r>
              <a:rPr lang="en-US" sz="1600" i="1" dirty="0">
                <a:solidFill>
                  <a:schemeClr val="tx1"/>
                </a:solidFill>
              </a:rPr>
              <a:t>with</a:t>
            </a:r>
            <a:r>
              <a:rPr lang="en-US" sz="1600" dirty="0">
                <a:solidFill>
                  <a:schemeClr val="tx1"/>
                </a:solidFill>
              </a:rPr>
              <a:t> rather than </a:t>
            </a:r>
            <a:r>
              <a:rPr lang="en-US" sz="1600" i="1" dirty="0">
                <a:solidFill>
                  <a:schemeClr val="tx1"/>
                </a:solidFill>
              </a:rPr>
              <a:t>for</a:t>
            </a:r>
            <a:r>
              <a:rPr lang="en-US" sz="1600" dirty="0">
                <a:solidFill>
                  <a:schemeClr val="tx1"/>
                </a:solidFill>
              </a:rPr>
              <a:t> an individual and are able to communicate effectively.</a:t>
            </a:r>
          </a:p>
        </p:txBody>
      </p:sp>
      <p:sp>
        <p:nvSpPr>
          <p:cNvPr id="3" name="Text Placeholder 2">
            <a:extLst>
              <a:ext uri="{FF2B5EF4-FFF2-40B4-BE49-F238E27FC236}">
                <a16:creationId xmlns:a16="http://schemas.microsoft.com/office/drawing/2014/main" id="{831E8C4F-9300-47C3-A792-D3D4DF5A8C9C}"/>
              </a:ext>
            </a:extLst>
          </p:cNvPr>
          <p:cNvSpPr>
            <a:spLocks noGrp="1"/>
          </p:cNvSpPr>
          <p:nvPr>
            <p:ph type="body" sz="quarter" idx="12"/>
          </p:nvPr>
        </p:nvSpPr>
        <p:spPr>
          <a:xfrm>
            <a:off x="228600" y="514350"/>
            <a:ext cx="8458200" cy="762000"/>
          </a:xfrm>
        </p:spPr>
        <p:txBody>
          <a:bodyPr/>
          <a:lstStyle/>
          <a:p>
            <a:pPr algn="ctr"/>
            <a:r>
              <a:rPr lang="en-US" dirty="0"/>
              <a:t>Systems</a:t>
            </a:r>
          </a:p>
        </p:txBody>
      </p:sp>
      <p:graphicFrame>
        <p:nvGraphicFramePr>
          <p:cNvPr id="5" name="Diagram 4">
            <a:extLst>
              <a:ext uri="{FF2B5EF4-FFF2-40B4-BE49-F238E27FC236}">
                <a16:creationId xmlns:a16="http://schemas.microsoft.com/office/drawing/2014/main" id="{A5929F36-71FA-4ACF-9EF2-2586B6EE7AF4}"/>
              </a:ext>
            </a:extLst>
          </p:cNvPr>
          <p:cNvGraphicFramePr/>
          <p:nvPr>
            <p:extLst>
              <p:ext uri="{D42A27DB-BD31-4B8C-83A1-F6EECF244321}">
                <p14:modId xmlns:p14="http://schemas.microsoft.com/office/powerpoint/2010/main" val="3389588328"/>
              </p:ext>
            </p:extLst>
          </p:nvPr>
        </p:nvGraphicFramePr>
        <p:xfrm>
          <a:off x="1828799" y="1814763"/>
          <a:ext cx="54864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36015AFC-0EAF-4BAE-B5F3-481627C68B8B}"/>
              </a:ext>
            </a:extLst>
          </p:cNvPr>
          <p:cNvPicPr>
            <a:picLocks noChangeAspect="1"/>
          </p:cNvPicPr>
          <p:nvPr/>
        </p:nvPicPr>
        <p:blipFill>
          <a:blip r:embed="rId8"/>
          <a:stretch>
            <a:fillRect/>
          </a:stretch>
        </p:blipFill>
        <p:spPr>
          <a:xfrm>
            <a:off x="3543155" y="2364205"/>
            <a:ext cx="2057687" cy="2172003"/>
          </a:xfrm>
          <a:prstGeom prst="rect">
            <a:avLst/>
          </a:prstGeom>
        </p:spPr>
      </p:pic>
    </p:spTree>
    <p:extLst>
      <p:ext uri="{BB962C8B-B14F-4D97-AF65-F5344CB8AC3E}">
        <p14:creationId xmlns:p14="http://schemas.microsoft.com/office/powerpoint/2010/main" val="4010414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BB088A-E6CC-4CDA-91AE-108A1C0F6153}"/>
              </a:ext>
            </a:extLst>
          </p:cNvPr>
          <p:cNvSpPr>
            <a:spLocks noGrp="1"/>
          </p:cNvSpPr>
          <p:nvPr>
            <p:ph type="body" sz="quarter" idx="11"/>
          </p:nvPr>
        </p:nvSpPr>
        <p:spPr>
          <a:xfrm>
            <a:off x="228600" y="1504950"/>
            <a:ext cx="8458200" cy="3505200"/>
          </a:xfrm>
        </p:spPr>
        <p:txBody>
          <a:bodyPr/>
          <a:lstStyle/>
          <a:p>
            <a:pPr>
              <a:lnSpc>
                <a:spcPct val="90000"/>
              </a:lnSpc>
              <a:defRPr/>
            </a:pPr>
            <a:r>
              <a:rPr lang="en-US" altLang="en-US" b="1" u="sng" dirty="0">
                <a:solidFill>
                  <a:schemeClr val="tx1"/>
                </a:solidFill>
              </a:rPr>
              <a:t>OMH AOT Program Coordinator</a:t>
            </a:r>
          </a:p>
          <a:p>
            <a:pPr lvl="1">
              <a:lnSpc>
                <a:spcPct val="90000"/>
              </a:lnSpc>
              <a:buFont typeface="Wingdings 3" charset="2"/>
              <a:buChar char=""/>
              <a:defRPr/>
            </a:pPr>
            <a:endParaRPr lang="en-US" altLang="en-US" sz="2400" b="1" dirty="0"/>
          </a:p>
          <a:p>
            <a:pPr lvl="1">
              <a:lnSpc>
                <a:spcPct val="90000"/>
              </a:lnSpc>
              <a:buFont typeface="Arial" panose="020B0604020202020204" pitchFamily="34" charset="0"/>
              <a:buChar char="•"/>
              <a:defRPr/>
            </a:pPr>
            <a:r>
              <a:rPr lang="en-US" altLang="en-US" sz="2400" dirty="0"/>
              <a:t>Oversees and monitors county AOT activities, including:</a:t>
            </a:r>
          </a:p>
          <a:p>
            <a:pPr lvl="2">
              <a:lnSpc>
                <a:spcPct val="90000"/>
              </a:lnSpc>
              <a:defRPr/>
            </a:pPr>
            <a:r>
              <a:rPr lang="en-US" altLang="en-US" dirty="0"/>
              <a:t>Timely completion of investigations</a:t>
            </a:r>
          </a:p>
          <a:p>
            <a:pPr lvl="2">
              <a:lnSpc>
                <a:spcPct val="90000"/>
              </a:lnSpc>
              <a:defRPr/>
            </a:pPr>
            <a:r>
              <a:rPr lang="en-US" altLang="en-US" dirty="0"/>
              <a:t>Timely provision of court-ordered services</a:t>
            </a:r>
          </a:p>
          <a:p>
            <a:endParaRPr lang="en-US" dirty="0"/>
          </a:p>
        </p:txBody>
      </p:sp>
      <p:sp>
        <p:nvSpPr>
          <p:cNvPr id="3" name="Text Placeholder 2">
            <a:extLst>
              <a:ext uri="{FF2B5EF4-FFF2-40B4-BE49-F238E27FC236}">
                <a16:creationId xmlns:a16="http://schemas.microsoft.com/office/drawing/2014/main" id="{86ABD5C1-887C-416A-BA79-B66D57D0A82F}"/>
              </a:ext>
            </a:extLst>
          </p:cNvPr>
          <p:cNvSpPr>
            <a:spLocks noGrp="1"/>
          </p:cNvSpPr>
          <p:nvPr>
            <p:ph type="body" sz="quarter" idx="12"/>
          </p:nvPr>
        </p:nvSpPr>
        <p:spPr>
          <a:xfrm>
            <a:off x="228600" y="514350"/>
            <a:ext cx="8458200" cy="762000"/>
          </a:xfrm>
        </p:spPr>
        <p:txBody>
          <a:bodyPr/>
          <a:lstStyle/>
          <a:p>
            <a:pPr algn="ctr"/>
            <a:r>
              <a:rPr lang="en-US" altLang="en-US" dirty="0"/>
              <a:t>Key Roles &amp; Responsibilities</a:t>
            </a:r>
            <a:br>
              <a:rPr lang="en-US" altLang="en-US" dirty="0"/>
            </a:br>
            <a:r>
              <a:rPr lang="en-US" altLang="en-US" sz="2400" dirty="0"/>
              <a:t>MHL </a:t>
            </a:r>
            <a:r>
              <a:rPr lang="en-US" altLang="en-US" sz="2400" dirty="0">
                <a:cs typeface="Times New Roman" panose="02020603050405020304" pitchFamily="18" charset="0"/>
              </a:rPr>
              <a:t>§7.17(f) </a:t>
            </a:r>
            <a:endParaRPr lang="en-US" dirty="0"/>
          </a:p>
        </p:txBody>
      </p:sp>
    </p:spTree>
    <p:extLst>
      <p:ext uri="{BB962C8B-B14F-4D97-AF65-F5344CB8AC3E}">
        <p14:creationId xmlns:p14="http://schemas.microsoft.com/office/powerpoint/2010/main" val="2798448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C107AF-1B79-4A9C-A58B-BF683756A86C}"/>
              </a:ext>
            </a:extLst>
          </p:cNvPr>
          <p:cNvSpPr>
            <a:spLocks noGrp="1"/>
          </p:cNvSpPr>
          <p:nvPr>
            <p:ph type="body" sz="quarter" idx="11"/>
          </p:nvPr>
        </p:nvSpPr>
        <p:spPr>
          <a:xfrm>
            <a:off x="304800" y="1504950"/>
            <a:ext cx="8686800" cy="3505200"/>
          </a:xfrm>
        </p:spPr>
        <p:txBody>
          <a:bodyPr/>
          <a:lstStyle/>
          <a:p>
            <a:pPr>
              <a:lnSpc>
                <a:spcPct val="80000"/>
              </a:lnSpc>
              <a:defRPr/>
            </a:pPr>
            <a:r>
              <a:rPr lang="en-US" altLang="en-US" b="1" u="sng" dirty="0">
                <a:solidFill>
                  <a:schemeClr val="tx1">
                    <a:lumMod val="85000"/>
                    <a:lumOff val="15000"/>
                  </a:schemeClr>
                </a:solidFill>
              </a:rPr>
              <a:t>County Director of Community </a:t>
            </a:r>
            <a:r>
              <a:rPr lang="en-US" altLang="en-US" b="1" dirty="0">
                <a:solidFill>
                  <a:schemeClr val="tx1">
                    <a:lumMod val="85000"/>
                    <a:lumOff val="15000"/>
                  </a:schemeClr>
                </a:solidFill>
              </a:rPr>
              <a:t>Services (DCS) of the Local Government Unit (LGU)</a:t>
            </a:r>
          </a:p>
          <a:p>
            <a:pPr lvl="1">
              <a:lnSpc>
                <a:spcPct val="80000"/>
              </a:lnSpc>
              <a:buFont typeface="Arial"/>
              <a:buChar char="•"/>
              <a:defRPr/>
            </a:pPr>
            <a:r>
              <a:rPr lang="en-US" altLang="en-US" sz="2400" dirty="0">
                <a:solidFill>
                  <a:schemeClr val="tx1">
                    <a:lumMod val="85000"/>
                    <a:lumOff val="15000"/>
                  </a:schemeClr>
                </a:solidFill>
                <a:latin typeface="+mn-lt"/>
              </a:rPr>
              <a:t>Accepts referrals of at-risk individuals with mental </a:t>
            </a:r>
            <a:r>
              <a:rPr lang="en-US" altLang="en-US" sz="2400" dirty="0" err="1">
                <a:solidFill>
                  <a:schemeClr val="tx1">
                    <a:lumMod val="85000"/>
                    <a:lumOff val="15000"/>
                  </a:schemeClr>
                </a:solidFill>
                <a:latin typeface="+mn-lt"/>
              </a:rPr>
              <a:t>illenss</a:t>
            </a:r>
            <a:r>
              <a:rPr lang="en-US" altLang="en-US" sz="2400" dirty="0">
                <a:solidFill>
                  <a:schemeClr val="tx1">
                    <a:lumMod val="85000"/>
                    <a:lumOff val="15000"/>
                  </a:schemeClr>
                </a:solidFill>
                <a:latin typeface="+mn-lt"/>
              </a:rPr>
              <a:t> </a:t>
            </a:r>
          </a:p>
          <a:p>
            <a:pPr lvl="1">
              <a:lnSpc>
                <a:spcPct val="80000"/>
              </a:lnSpc>
              <a:buFont typeface="Arial"/>
              <a:buChar char="•"/>
              <a:defRPr/>
            </a:pPr>
            <a:r>
              <a:rPr lang="en-US" altLang="en-US" sz="2400" dirty="0">
                <a:solidFill>
                  <a:schemeClr val="tx1">
                    <a:lumMod val="85000"/>
                    <a:lumOff val="15000"/>
                  </a:schemeClr>
                </a:solidFill>
                <a:latin typeface="+mn-lt"/>
              </a:rPr>
              <a:t>Conducts timely investigations </a:t>
            </a:r>
          </a:p>
          <a:p>
            <a:pPr lvl="1">
              <a:lnSpc>
                <a:spcPct val="80000"/>
              </a:lnSpc>
              <a:buFont typeface="Arial"/>
              <a:buChar char="•"/>
              <a:defRPr/>
            </a:pPr>
            <a:r>
              <a:rPr lang="en-US" altLang="en-US" sz="2400" dirty="0">
                <a:solidFill>
                  <a:schemeClr val="tx1">
                    <a:lumMod val="85000"/>
                    <a:lumOff val="15000"/>
                  </a:schemeClr>
                </a:solidFill>
                <a:latin typeface="+mn-lt"/>
              </a:rPr>
              <a:t>Files petitions for AOT when appropriate</a:t>
            </a:r>
          </a:p>
          <a:p>
            <a:pPr lvl="1">
              <a:lnSpc>
                <a:spcPct val="80000"/>
              </a:lnSpc>
              <a:buFont typeface="Arial"/>
              <a:buChar char="•"/>
              <a:defRPr/>
            </a:pPr>
            <a:r>
              <a:rPr lang="en-US" altLang="en-US" sz="2400" dirty="0">
                <a:solidFill>
                  <a:schemeClr val="tx1">
                    <a:lumMod val="85000"/>
                    <a:lumOff val="15000"/>
                  </a:schemeClr>
                </a:solidFill>
                <a:latin typeface="+mn-lt"/>
              </a:rPr>
              <a:t>Coordinates timely delivery of services</a:t>
            </a:r>
          </a:p>
          <a:p>
            <a:pPr lvl="1">
              <a:lnSpc>
                <a:spcPct val="80000"/>
              </a:lnSpc>
              <a:buFont typeface="Arial"/>
              <a:buChar char="•"/>
              <a:defRPr/>
            </a:pPr>
            <a:r>
              <a:rPr lang="en-US" sz="2400" dirty="0">
                <a:latin typeface="+mn-lt"/>
              </a:rPr>
              <a:t>The Local Governing Unit (LGU) has a statutory role to govern the oversight of county and local not for profit service providers</a:t>
            </a:r>
            <a:endParaRPr lang="en-US" sz="2400" dirty="0"/>
          </a:p>
        </p:txBody>
      </p:sp>
      <p:sp>
        <p:nvSpPr>
          <p:cNvPr id="3" name="Text Placeholder 2">
            <a:extLst>
              <a:ext uri="{FF2B5EF4-FFF2-40B4-BE49-F238E27FC236}">
                <a16:creationId xmlns:a16="http://schemas.microsoft.com/office/drawing/2014/main" id="{00F3F6E7-B079-43A8-A5C1-16C90A0EAFB0}"/>
              </a:ext>
            </a:extLst>
          </p:cNvPr>
          <p:cNvSpPr>
            <a:spLocks noGrp="1"/>
          </p:cNvSpPr>
          <p:nvPr>
            <p:ph type="body" sz="quarter" idx="12"/>
          </p:nvPr>
        </p:nvSpPr>
        <p:spPr>
          <a:xfrm>
            <a:off x="211730" y="438150"/>
            <a:ext cx="8398869" cy="762000"/>
          </a:xfrm>
        </p:spPr>
        <p:txBody>
          <a:bodyPr/>
          <a:lstStyle/>
          <a:p>
            <a:pPr algn="ctr"/>
            <a:r>
              <a:rPr lang="en-US" altLang="en-US" dirty="0"/>
              <a:t>Key Roles &amp; Responsibilities</a:t>
            </a:r>
            <a:br>
              <a:rPr lang="en-US" altLang="en-US" dirty="0"/>
            </a:br>
            <a:r>
              <a:rPr lang="en-US" altLang="en-US" sz="2400" dirty="0"/>
              <a:t>MHL </a:t>
            </a:r>
            <a:r>
              <a:rPr lang="en-US" altLang="en-US" sz="2400" dirty="0">
                <a:cs typeface="Times New Roman" panose="02020603050405020304" pitchFamily="18" charset="0"/>
              </a:rPr>
              <a:t>§9.47(b)</a:t>
            </a:r>
            <a:endParaRPr lang="en-US" dirty="0"/>
          </a:p>
        </p:txBody>
      </p:sp>
    </p:spTree>
    <p:extLst>
      <p:ext uri="{BB962C8B-B14F-4D97-AF65-F5344CB8AC3E}">
        <p14:creationId xmlns:p14="http://schemas.microsoft.com/office/powerpoint/2010/main" val="820676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C463AB-3B2B-49DF-A343-04B6E62441D2}"/>
              </a:ext>
            </a:extLst>
          </p:cNvPr>
          <p:cNvSpPr>
            <a:spLocks noGrp="1"/>
          </p:cNvSpPr>
          <p:nvPr>
            <p:ph type="body" sz="quarter" idx="11"/>
          </p:nvPr>
        </p:nvSpPr>
        <p:spPr>
          <a:xfrm>
            <a:off x="457200" y="1504950"/>
            <a:ext cx="8458200" cy="2971800"/>
          </a:xfrm>
        </p:spPr>
        <p:txBody>
          <a:bodyPr/>
          <a:lstStyle/>
          <a:p>
            <a:pPr>
              <a:defRPr/>
            </a:pPr>
            <a:r>
              <a:rPr lang="en-US" altLang="en-US" sz="2200" b="1" u="sng" dirty="0">
                <a:solidFill>
                  <a:schemeClr val="tx1"/>
                </a:solidFill>
              </a:rPr>
              <a:t>Care Coordinator (Care Manager / ACT)</a:t>
            </a:r>
            <a:r>
              <a:rPr lang="en-US" altLang="en-US" sz="2200" b="1" dirty="0">
                <a:solidFill>
                  <a:schemeClr val="tx1"/>
                </a:solidFill>
              </a:rPr>
              <a:t>	</a:t>
            </a:r>
          </a:p>
          <a:p>
            <a:pPr marL="342900" indent="-342900">
              <a:buFont typeface="Arial" panose="020B0604020202020204" pitchFamily="34" charset="0"/>
              <a:buChar char="•"/>
              <a:defRPr/>
            </a:pPr>
            <a:r>
              <a:rPr lang="en-US" altLang="en-US" sz="2200" dirty="0">
                <a:solidFill>
                  <a:schemeClr val="tx1"/>
                </a:solidFill>
              </a:rPr>
              <a:t>Weekly contact with county AOT personnel - monitor and report non-compliance with court-ordered treatment plan</a:t>
            </a:r>
          </a:p>
          <a:p>
            <a:pPr marL="342900" indent="-342900">
              <a:buFont typeface="Arial" panose="020B0604020202020204" pitchFamily="34" charset="0"/>
              <a:buChar char="•"/>
              <a:defRPr/>
            </a:pPr>
            <a:r>
              <a:rPr lang="en-US" altLang="en-US" sz="2200" dirty="0">
                <a:solidFill>
                  <a:schemeClr val="tx1"/>
                </a:solidFill>
              </a:rPr>
              <a:t>Mandatory </a:t>
            </a:r>
            <a:r>
              <a:rPr lang="en-US" altLang="en-US" sz="2000" dirty="0">
                <a:solidFill>
                  <a:schemeClr val="tx1"/>
                </a:solidFill>
              </a:rPr>
              <a:t>weekly face-to-face contact with AOT recipient</a:t>
            </a:r>
          </a:p>
          <a:p>
            <a:pPr marL="342900" indent="-342900">
              <a:buFont typeface="Arial" panose="020B0604020202020204" pitchFamily="34" charset="0"/>
              <a:buChar char="•"/>
              <a:defRPr/>
            </a:pPr>
            <a:r>
              <a:rPr lang="en-US" altLang="en-US" sz="2200" dirty="0">
                <a:solidFill>
                  <a:schemeClr val="tx1"/>
                </a:solidFill>
              </a:rPr>
              <a:t>Support recipient in pursuit of treatment plan goals</a:t>
            </a:r>
          </a:p>
          <a:p>
            <a:pPr marL="342900" indent="-342900">
              <a:buFont typeface="Arial" panose="020B0604020202020204" pitchFamily="34" charset="0"/>
              <a:buChar char="•"/>
              <a:defRPr/>
            </a:pPr>
            <a:r>
              <a:rPr lang="en-US" altLang="en-US" sz="2200" dirty="0">
                <a:solidFill>
                  <a:schemeClr val="tx1"/>
                </a:solidFill>
              </a:rPr>
              <a:t>Assist in engagement with providers</a:t>
            </a:r>
          </a:p>
          <a:p>
            <a:pPr marL="342900" indent="-342900">
              <a:buFont typeface="Arial" panose="020B0604020202020204" pitchFamily="34" charset="0"/>
              <a:buChar char="•"/>
              <a:defRPr/>
            </a:pPr>
            <a:r>
              <a:rPr lang="en-US" altLang="en-US" sz="2200" dirty="0">
                <a:solidFill>
                  <a:schemeClr val="tx1"/>
                </a:solidFill>
              </a:rPr>
              <a:t>Statutory reporting requirements</a:t>
            </a:r>
          </a:p>
          <a:p>
            <a:endParaRPr lang="en-US" dirty="0"/>
          </a:p>
        </p:txBody>
      </p:sp>
      <p:sp>
        <p:nvSpPr>
          <p:cNvPr id="3" name="Text Placeholder 2">
            <a:extLst>
              <a:ext uri="{FF2B5EF4-FFF2-40B4-BE49-F238E27FC236}">
                <a16:creationId xmlns:a16="http://schemas.microsoft.com/office/drawing/2014/main" id="{09A2F94D-F1CC-4215-9989-6559385C3E96}"/>
              </a:ext>
            </a:extLst>
          </p:cNvPr>
          <p:cNvSpPr>
            <a:spLocks noGrp="1"/>
          </p:cNvSpPr>
          <p:nvPr>
            <p:ph type="body" sz="quarter" idx="12"/>
          </p:nvPr>
        </p:nvSpPr>
        <p:spPr>
          <a:xfrm>
            <a:off x="228600" y="514350"/>
            <a:ext cx="8610600" cy="762000"/>
          </a:xfrm>
        </p:spPr>
        <p:txBody>
          <a:bodyPr/>
          <a:lstStyle/>
          <a:p>
            <a:pPr algn="ctr"/>
            <a:r>
              <a:rPr lang="en-US" altLang="en-US" dirty="0"/>
              <a:t>Key Roles &amp; Responsibilities</a:t>
            </a:r>
            <a:endParaRPr lang="en-US" dirty="0"/>
          </a:p>
        </p:txBody>
      </p:sp>
    </p:spTree>
    <p:extLst>
      <p:ext uri="{BB962C8B-B14F-4D97-AF65-F5344CB8AC3E}">
        <p14:creationId xmlns:p14="http://schemas.microsoft.com/office/powerpoint/2010/main" val="184234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ECA16C-DD07-3CDF-8F89-99B58A0DC96D}"/>
              </a:ext>
            </a:extLst>
          </p:cNvPr>
          <p:cNvSpPr>
            <a:spLocks noGrp="1"/>
          </p:cNvSpPr>
          <p:nvPr>
            <p:ph type="body" sz="quarter" idx="11"/>
          </p:nvPr>
        </p:nvSpPr>
        <p:spPr>
          <a:xfrm>
            <a:off x="228600" y="1504950"/>
            <a:ext cx="8610600" cy="3429000"/>
          </a:xfrm>
        </p:spPr>
        <p:txBody>
          <a:bodyPr/>
          <a:lstStyle/>
          <a:p>
            <a:pPr marL="342900" indent="-342900">
              <a:buFont typeface="Arial" panose="020B0604020202020204" pitchFamily="34" charset="0"/>
              <a:buChar char="•"/>
            </a:pPr>
            <a:r>
              <a:rPr lang="en-US" sz="1600" dirty="0">
                <a:solidFill>
                  <a:schemeClr val="tx1"/>
                </a:solidFill>
              </a:rPr>
              <a:t>Screening for AOT eligibility should begin immediately upon admission and should consider factors related to recidivism and disengagement. </a:t>
            </a:r>
          </a:p>
          <a:p>
            <a:pPr marL="342900" indent="-342900">
              <a:buFont typeface="Arial" panose="020B0604020202020204" pitchFamily="34" charset="0"/>
              <a:buChar char="•"/>
            </a:pPr>
            <a:r>
              <a:rPr lang="en-US" sz="1600"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“Look Back </a:t>
            </a:r>
            <a:r>
              <a:rPr lang="en-US" sz="1600" u="sng" dirty="0">
                <a:solidFill>
                  <a:schemeClr val="tx1"/>
                </a:solidFill>
                <a:latin typeface="Calibri" panose="020F0502020204030204" pitchFamily="34" charset="0"/>
                <a:ea typeface="Calibri" panose="020F0502020204030204" pitchFamily="34" charset="0"/>
                <a:cs typeface="Times New Roman" panose="02020603050405020304" pitchFamily="18" charset="0"/>
              </a:rPr>
              <a:t>P</a:t>
            </a:r>
            <a:r>
              <a:rPr lang="en-US" sz="1600"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eriod”</a:t>
            </a: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refers to the time range in which AOT eligibility is reviewable regarding the Hospitalizations and/or act of violence precipitated by Non-Adherence/Compliance with treatment. </a:t>
            </a:r>
          </a:p>
          <a:p>
            <a:pPr marL="914400" indent="-342900">
              <a:buFont typeface="Arial" panose="020B0604020202020204" pitchFamily="34" charset="0"/>
              <a:buChar char="•"/>
            </a:pPr>
            <a:r>
              <a:rPr lang="en-US" sz="1600" dirty="0">
                <a:solidFill>
                  <a:schemeClr val="tx1"/>
                </a:solidFill>
                <a:latin typeface="Calibri" panose="020F0502020204030204" pitchFamily="34" charset="0"/>
                <a:cs typeface="Times New Roman" panose="02020603050405020304" pitchFamily="18" charset="0"/>
              </a:rPr>
              <a:t>“</a:t>
            </a:r>
            <a:r>
              <a:rPr lang="en-US" sz="1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not including any current period, or period ending within the last six months, during which the person was or is hospitalized or incarcerated;”</a:t>
            </a:r>
          </a:p>
          <a:p>
            <a:pPr marL="914400" indent="-342900">
              <a:buFont typeface="Arial" panose="020B0604020202020204" pitchFamily="34" charset="0"/>
              <a:buChar char="•"/>
            </a:pPr>
            <a:r>
              <a:rPr lang="en-US" sz="1600" dirty="0">
                <a:solidFill>
                  <a:schemeClr val="tx1"/>
                </a:solidFill>
                <a:latin typeface="Calibri" panose="020F0502020204030204" pitchFamily="34" charset="0"/>
                <a:cs typeface="Times New Roman" panose="02020603050405020304" pitchFamily="18" charset="0"/>
              </a:rPr>
              <a:t>Petitioning hospitals may use their own records </a:t>
            </a:r>
            <a:r>
              <a:rPr lang="en-US" sz="1600" u="sng" dirty="0">
                <a:solidFill>
                  <a:schemeClr val="tx1"/>
                </a:solidFill>
                <a:latin typeface="Calibri" panose="020F0502020204030204" pitchFamily="34" charset="0"/>
                <a:cs typeface="Times New Roman" panose="02020603050405020304" pitchFamily="18" charset="0"/>
              </a:rPr>
              <a:t>OR</a:t>
            </a:r>
            <a:r>
              <a:rPr lang="en-US" sz="1600" dirty="0">
                <a:solidFill>
                  <a:schemeClr val="tx1"/>
                </a:solidFill>
                <a:latin typeface="Calibri" panose="020F0502020204030204" pitchFamily="34" charset="0"/>
                <a:cs typeface="Times New Roman" panose="02020603050405020304" pitchFamily="18" charset="0"/>
              </a:rPr>
              <a:t> must obtain ROI </a:t>
            </a:r>
            <a:r>
              <a:rPr lang="en-US" sz="1600" u="sng" dirty="0">
                <a:solidFill>
                  <a:schemeClr val="tx1"/>
                </a:solidFill>
                <a:latin typeface="Calibri" panose="020F0502020204030204" pitchFamily="34" charset="0"/>
                <a:cs typeface="Times New Roman" panose="02020603050405020304" pitchFamily="18" charset="0"/>
              </a:rPr>
              <a:t>OR</a:t>
            </a:r>
            <a:r>
              <a:rPr lang="en-US" sz="1600" dirty="0">
                <a:solidFill>
                  <a:schemeClr val="tx1"/>
                </a:solidFill>
                <a:latin typeface="Calibri" panose="020F0502020204030204" pitchFamily="34" charset="0"/>
                <a:cs typeface="Times New Roman" panose="02020603050405020304" pitchFamily="18" charset="0"/>
              </a:rPr>
              <a:t> get other hospital records by way of subpoena.</a:t>
            </a:r>
            <a:endParaRPr lang="en-US" sz="1600" dirty="0">
              <a:solidFill>
                <a:schemeClr val="tx1"/>
              </a:solidFill>
            </a:endParaRPr>
          </a:p>
          <a:p>
            <a:pPr marL="342900" indent="-342900">
              <a:buFont typeface="Arial" panose="020B0604020202020204" pitchFamily="34" charset="0"/>
              <a:buChar char="•"/>
            </a:pPr>
            <a:r>
              <a:rPr lang="en-US" sz="1600" dirty="0">
                <a:solidFill>
                  <a:schemeClr val="tx1"/>
                </a:solidFill>
              </a:rPr>
              <a:t>The form for State hospitals (community hospitals may use as well) to use for screening documentation can be found here: </a:t>
            </a:r>
            <a:r>
              <a:rPr lang="en-US" sz="1600" dirty="0">
                <a:solidFill>
                  <a:schemeClr val="tx1"/>
                </a:solidFill>
                <a:hlinkClick r:id="rId3">
                  <a:extLst>
                    <a:ext uri="{A12FA001-AC4F-418D-AE19-62706E023703}">
                      <ahyp:hlinkClr xmlns:ahyp="http://schemas.microsoft.com/office/drawing/2018/hyperlinkcolor" val="tx"/>
                    </a:ext>
                  </a:extLst>
                </a:hlinkClick>
              </a:rPr>
              <a:t>AOT_Screening_Tool_Final.pdf (ny.gov)</a:t>
            </a:r>
            <a:endParaRPr lang="en-US" sz="1600" dirty="0">
              <a:solidFill>
                <a:schemeClr val="tx1"/>
              </a:solidFill>
            </a:endParaRPr>
          </a:p>
        </p:txBody>
      </p:sp>
      <p:sp>
        <p:nvSpPr>
          <p:cNvPr id="3" name="Text Placeholder 2">
            <a:extLst>
              <a:ext uri="{FF2B5EF4-FFF2-40B4-BE49-F238E27FC236}">
                <a16:creationId xmlns:a16="http://schemas.microsoft.com/office/drawing/2014/main" id="{032F5EA1-9402-7127-1C7C-8E5D029740D0}"/>
              </a:ext>
            </a:extLst>
          </p:cNvPr>
          <p:cNvSpPr>
            <a:spLocks noGrp="1"/>
          </p:cNvSpPr>
          <p:nvPr>
            <p:ph type="body" sz="quarter" idx="12"/>
          </p:nvPr>
        </p:nvSpPr>
        <p:spPr>
          <a:xfrm>
            <a:off x="228600" y="514350"/>
            <a:ext cx="8763000" cy="990600"/>
          </a:xfrm>
        </p:spPr>
        <p:txBody>
          <a:bodyPr/>
          <a:lstStyle/>
          <a:p>
            <a:r>
              <a:rPr lang="en-US" sz="2800" dirty="0"/>
              <a:t>Key Considerations for Hospitals Petitioning for AOT orders</a:t>
            </a:r>
          </a:p>
        </p:txBody>
      </p:sp>
    </p:spTree>
    <p:extLst>
      <p:ext uri="{BB962C8B-B14F-4D97-AF65-F5344CB8AC3E}">
        <p14:creationId xmlns:p14="http://schemas.microsoft.com/office/powerpoint/2010/main" val="1142421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ECA16C-DD07-3CDF-8F89-99B58A0DC96D}"/>
              </a:ext>
            </a:extLst>
          </p:cNvPr>
          <p:cNvSpPr>
            <a:spLocks noGrp="1"/>
          </p:cNvSpPr>
          <p:nvPr>
            <p:ph type="body" sz="quarter" idx="11"/>
          </p:nvPr>
        </p:nvSpPr>
        <p:spPr>
          <a:xfrm>
            <a:off x="228600" y="1504950"/>
            <a:ext cx="8763000" cy="3200400"/>
          </a:xfrm>
        </p:spPr>
        <p:txBody>
          <a:bodyPr/>
          <a:lstStyle/>
          <a:p>
            <a:pPr marL="342900" indent="-342900">
              <a:buFont typeface="Arial" panose="020B0604020202020204" pitchFamily="34" charset="0"/>
              <a:buChar char="•"/>
            </a:pPr>
            <a:r>
              <a:rPr lang="en-US" sz="1800" dirty="0">
                <a:solidFill>
                  <a:schemeClr val="tx1"/>
                </a:solidFill>
              </a:rPr>
              <a:t>The DCS in the county where the hospital is located should be involved as soon as possible. This can be either to help craft a treatment plan if the recipient is going to be located within their county, OR to help with outreach and intercounty collaboration. </a:t>
            </a:r>
          </a:p>
          <a:p>
            <a:pPr marL="342900" indent="-342900">
              <a:buFont typeface="Arial" panose="020B0604020202020204" pitchFamily="34" charset="0"/>
              <a:buChar char="•"/>
            </a:pPr>
            <a:r>
              <a:rPr lang="en-US" sz="1800" dirty="0">
                <a:solidFill>
                  <a:schemeClr val="tx1"/>
                </a:solidFill>
              </a:rPr>
              <a:t>The DCS of the county where the individual is, may appoint the physician to evaluate the individual and develop the treatment plan where they are in agreement with pursuing an AOT. </a:t>
            </a:r>
          </a:p>
          <a:p>
            <a:pPr marL="342900" indent="-342900">
              <a:buFont typeface="Arial" panose="020B0604020202020204" pitchFamily="34" charset="0"/>
              <a:buChar char="•"/>
            </a:pPr>
            <a:r>
              <a:rPr lang="en-US" sz="1800" dirty="0">
                <a:solidFill>
                  <a:schemeClr val="tx1"/>
                </a:solidFill>
              </a:rPr>
              <a:t>On-going planning and committee meetings with the county can help create regular pathways of communication and create pro-active approaches to comprehensive discharge planning that may or may not include AOT as a final option. </a:t>
            </a:r>
          </a:p>
        </p:txBody>
      </p:sp>
      <p:sp>
        <p:nvSpPr>
          <p:cNvPr id="3" name="Text Placeholder 2">
            <a:extLst>
              <a:ext uri="{FF2B5EF4-FFF2-40B4-BE49-F238E27FC236}">
                <a16:creationId xmlns:a16="http://schemas.microsoft.com/office/drawing/2014/main" id="{032F5EA1-9402-7127-1C7C-8E5D029740D0}"/>
              </a:ext>
            </a:extLst>
          </p:cNvPr>
          <p:cNvSpPr>
            <a:spLocks noGrp="1"/>
          </p:cNvSpPr>
          <p:nvPr>
            <p:ph type="body" sz="quarter" idx="12"/>
          </p:nvPr>
        </p:nvSpPr>
        <p:spPr>
          <a:xfrm>
            <a:off x="228600" y="514350"/>
            <a:ext cx="8534400" cy="990600"/>
          </a:xfrm>
        </p:spPr>
        <p:txBody>
          <a:bodyPr/>
          <a:lstStyle/>
          <a:p>
            <a:r>
              <a:rPr lang="en-US" sz="2800" dirty="0"/>
              <a:t>Key Considerations for Hospitals Petitioning for AOT orders (Cont.)</a:t>
            </a:r>
          </a:p>
        </p:txBody>
      </p:sp>
    </p:spTree>
    <p:extLst>
      <p:ext uri="{BB962C8B-B14F-4D97-AF65-F5344CB8AC3E}">
        <p14:creationId xmlns:p14="http://schemas.microsoft.com/office/powerpoint/2010/main" val="992352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ECA16C-DD07-3CDF-8F89-99B58A0DC96D}"/>
              </a:ext>
            </a:extLst>
          </p:cNvPr>
          <p:cNvSpPr>
            <a:spLocks noGrp="1"/>
          </p:cNvSpPr>
          <p:nvPr>
            <p:ph type="body" sz="quarter" idx="11"/>
          </p:nvPr>
        </p:nvSpPr>
        <p:spPr>
          <a:xfrm>
            <a:off x="228600" y="1504950"/>
            <a:ext cx="8610600" cy="3352800"/>
          </a:xfrm>
        </p:spPr>
        <p:txBody>
          <a:bodyPr/>
          <a:lstStyle/>
          <a:p>
            <a:pPr marL="342900" indent="-342900">
              <a:buFont typeface="Arial" panose="020B0604020202020204" pitchFamily="34" charset="0"/>
              <a:buChar char="•"/>
            </a:pPr>
            <a:r>
              <a:rPr lang="en-US" sz="1800" dirty="0">
                <a:solidFill>
                  <a:schemeClr val="tx1"/>
                </a:solidFill>
              </a:rPr>
              <a:t>The local county mental health staff where the individual will be referred to or move to after the hospital stay (if different from the county where the PC is located) should also be contacted immediately and can also help allocate resources and direct Single Point of Access (SPOA) applications.</a:t>
            </a:r>
          </a:p>
          <a:p>
            <a:pPr marL="342900" indent="-342900">
              <a:buFont typeface="Arial" panose="020B0604020202020204" pitchFamily="34" charset="0"/>
              <a:buChar char="•"/>
            </a:pPr>
            <a:r>
              <a:rPr lang="en-US" sz="1800" dirty="0">
                <a:solidFill>
                  <a:schemeClr val="tx1"/>
                </a:solidFill>
              </a:rPr>
              <a:t>Referrals for all services proposed in the treatment plan should be made prior to discharge. </a:t>
            </a:r>
          </a:p>
          <a:p>
            <a:pPr marL="342900" indent="-342900">
              <a:buFont typeface="Arial" panose="020B0604020202020204" pitchFamily="34" charset="0"/>
              <a:buChar char="•"/>
            </a:pPr>
            <a:r>
              <a:rPr lang="en-US" sz="1800" dirty="0">
                <a:solidFill>
                  <a:schemeClr val="tx1"/>
                </a:solidFill>
              </a:rPr>
              <a:t>Special considerations can be made that include inter-county transportation and service provision, as long as appropriate, designated care coordination is involved in weekly planning and all services listed on the treatment plan are being delivered.</a:t>
            </a:r>
          </a:p>
        </p:txBody>
      </p:sp>
      <p:sp>
        <p:nvSpPr>
          <p:cNvPr id="3" name="Text Placeholder 2">
            <a:extLst>
              <a:ext uri="{FF2B5EF4-FFF2-40B4-BE49-F238E27FC236}">
                <a16:creationId xmlns:a16="http://schemas.microsoft.com/office/drawing/2014/main" id="{032F5EA1-9402-7127-1C7C-8E5D029740D0}"/>
              </a:ext>
            </a:extLst>
          </p:cNvPr>
          <p:cNvSpPr>
            <a:spLocks noGrp="1"/>
          </p:cNvSpPr>
          <p:nvPr>
            <p:ph type="body" sz="quarter" idx="12"/>
          </p:nvPr>
        </p:nvSpPr>
        <p:spPr>
          <a:xfrm>
            <a:off x="228600" y="514350"/>
            <a:ext cx="8458200" cy="990600"/>
          </a:xfrm>
        </p:spPr>
        <p:txBody>
          <a:bodyPr/>
          <a:lstStyle/>
          <a:p>
            <a:r>
              <a:rPr lang="en-US" sz="2800" dirty="0"/>
              <a:t>Key Considerations for Hospitals Petitioning for AOT orders (Cont.)</a:t>
            </a:r>
          </a:p>
        </p:txBody>
      </p:sp>
    </p:spTree>
    <p:extLst>
      <p:ext uri="{BB962C8B-B14F-4D97-AF65-F5344CB8AC3E}">
        <p14:creationId xmlns:p14="http://schemas.microsoft.com/office/powerpoint/2010/main" val="2787655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621508-96B4-B9D2-F465-2A5752C441FD}"/>
              </a:ext>
            </a:extLst>
          </p:cNvPr>
          <p:cNvSpPr>
            <a:spLocks noGrp="1"/>
          </p:cNvSpPr>
          <p:nvPr>
            <p:ph type="body" sz="quarter" idx="11"/>
          </p:nvPr>
        </p:nvSpPr>
        <p:spPr>
          <a:xfrm>
            <a:off x="228600" y="1504950"/>
            <a:ext cx="8763000" cy="3200400"/>
          </a:xfrm>
        </p:spPr>
        <p:txBody>
          <a:bodyPr/>
          <a:lstStyle/>
          <a:p>
            <a:r>
              <a:rPr lang="en-US" b="1" dirty="0">
                <a:solidFill>
                  <a:schemeClr val="tx1"/>
                </a:solidFill>
              </a:rPr>
              <a:t>Requirements of the Petition:</a:t>
            </a:r>
          </a:p>
          <a:p>
            <a:pPr marL="457200" indent="-457200">
              <a:buFont typeface="+mj-lt"/>
              <a:buAutoNum type="arabicPeriod"/>
            </a:pPr>
            <a:r>
              <a:rPr lang="en-US" dirty="0">
                <a:solidFill>
                  <a:schemeClr val="tx1"/>
                </a:solidFill>
              </a:rPr>
              <a:t>Must state Each of the criteria;</a:t>
            </a:r>
          </a:p>
          <a:p>
            <a:pPr marL="457200" indent="-457200">
              <a:buFont typeface="+mj-lt"/>
              <a:buAutoNum type="arabicPeriod"/>
            </a:pPr>
            <a:r>
              <a:rPr lang="en-US" dirty="0">
                <a:solidFill>
                  <a:schemeClr val="tx1"/>
                </a:solidFill>
              </a:rPr>
              <a:t>Must present facts that support the petitioner’s belief that the individual meets each criteria;</a:t>
            </a:r>
          </a:p>
          <a:p>
            <a:pPr marL="457200" indent="-457200">
              <a:buFont typeface="+mj-lt"/>
              <a:buAutoNum type="arabicPeriod"/>
            </a:pPr>
            <a:r>
              <a:rPr lang="en-US" dirty="0">
                <a:solidFill>
                  <a:schemeClr val="tx1"/>
                </a:solidFill>
              </a:rPr>
              <a:t>Must state that the individual is believed to be present or is reasonably believed to be present where the petition is filed. </a:t>
            </a:r>
          </a:p>
        </p:txBody>
      </p:sp>
      <p:sp>
        <p:nvSpPr>
          <p:cNvPr id="3" name="Text Placeholder 2">
            <a:extLst>
              <a:ext uri="{FF2B5EF4-FFF2-40B4-BE49-F238E27FC236}">
                <a16:creationId xmlns:a16="http://schemas.microsoft.com/office/drawing/2014/main" id="{8B6FF49C-2297-BBAD-5568-CE8A8FF7E5D2}"/>
              </a:ext>
            </a:extLst>
          </p:cNvPr>
          <p:cNvSpPr>
            <a:spLocks noGrp="1"/>
          </p:cNvSpPr>
          <p:nvPr>
            <p:ph type="body" sz="quarter" idx="12"/>
          </p:nvPr>
        </p:nvSpPr>
        <p:spPr>
          <a:xfrm>
            <a:off x="228600" y="514350"/>
            <a:ext cx="8458200" cy="762000"/>
          </a:xfrm>
        </p:spPr>
        <p:txBody>
          <a:bodyPr/>
          <a:lstStyle/>
          <a:p>
            <a:pPr algn="ctr"/>
            <a:r>
              <a:rPr lang="en-US" dirty="0"/>
              <a:t>Filing the Petition</a:t>
            </a:r>
          </a:p>
        </p:txBody>
      </p:sp>
    </p:spTree>
    <p:extLst>
      <p:ext uri="{BB962C8B-B14F-4D97-AF65-F5344CB8AC3E}">
        <p14:creationId xmlns:p14="http://schemas.microsoft.com/office/powerpoint/2010/main" val="3662456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621508-96B4-B9D2-F465-2A5752C441FD}"/>
              </a:ext>
            </a:extLst>
          </p:cNvPr>
          <p:cNvSpPr>
            <a:spLocks noGrp="1"/>
          </p:cNvSpPr>
          <p:nvPr>
            <p:ph type="body" sz="quarter" idx="11"/>
          </p:nvPr>
        </p:nvSpPr>
        <p:spPr>
          <a:xfrm>
            <a:off x="228600" y="1200150"/>
            <a:ext cx="8610600" cy="3657600"/>
          </a:xfrm>
        </p:spPr>
        <p:txBody>
          <a:bodyPr/>
          <a:lstStyle/>
          <a:p>
            <a:r>
              <a:rPr lang="en-US" dirty="0">
                <a:solidFill>
                  <a:schemeClr val="tx1"/>
                </a:solidFill>
              </a:rPr>
              <a:t>Physicians Affidavit/Affirmation:</a:t>
            </a:r>
          </a:p>
          <a:p>
            <a:pPr marL="285750" indent="-285750">
              <a:buFont typeface="Arial" panose="020B0604020202020204" pitchFamily="34" charset="0"/>
              <a:buChar char="•"/>
            </a:pPr>
            <a:r>
              <a:rPr lang="en-US" sz="1400" dirty="0">
                <a:solidFill>
                  <a:schemeClr val="tx1"/>
                </a:solidFill>
              </a:rPr>
              <a:t>Must accompany the petition and completed by a physician who is </a:t>
            </a:r>
            <a:r>
              <a:rPr lang="en-US" sz="1400" b="1" u="sng" dirty="0">
                <a:solidFill>
                  <a:schemeClr val="tx1"/>
                </a:solidFill>
              </a:rPr>
              <a:t>not </a:t>
            </a:r>
            <a:r>
              <a:rPr lang="en-US" sz="1400" dirty="0">
                <a:solidFill>
                  <a:schemeClr val="tx1"/>
                </a:solidFill>
              </a:rPr>
              <a:t>the petitioner. </a:t>
            </a:r>
          </a:p>
          <a:p>
            <a:pPr marL="285750" indent="-285750">
              <a:buFont typeface="Arial" panose="020B0604020202020204" pitchFamily="34" charset="0"/>
              <a:buChar char="•"/>
            </a:pPr>
            <a:r>
              <a:rPr lang="en-US" sz="1400" dirty="0">
                <a:solidFill>
                  <a:schemeClr val="tx1"/>
                </a:solidFill>
              </a:rPr>
              <a:t>Stating the physician has </a:t>
            </a:r>
            <a:r>
              <a:rPr lang="en-US" sz="1400" b="1" u="sng" dirty="0">
                <a:solidFill>
                  <a:schemeClr val="tx1"/>
                </a:solidFill>
              </a:rPr>
              <a:t>personally examined </a:t>
            </a:r>
            <a:r>
              <a:rPr lang="en-US" sz="1400" dirty="0">
                <a:solidFill>
                  <a:schemeClr val="tx1"/>
                </a:solidFill>
              </a:rPr>
              <a:t>the individual no more than 10 days prior to the submission of the petition and states the physician:</a:t>
            </a:r>
          </a:p>
          <a:p>
            <a:pPr lvl="1"/>
            <a:r>
              <a:rPr lang="en-US" sz="1400" dirty="0"/>
              <a:t>Recommends AOT for the Individual </a:t>
            </a:r>
            <a:r>
              <a:rPr lang="en-US" sz="1400" u="sng" dirty="0"/>
              <a:t>and </a:t>
            </a:r>
          </a:p>
          <a:p>
            <a:pPr lvl="1"/>
            <a:r>
              <a:rPr lang="en-US" sz="1400" dirty="0"/>
              <a:t>Is willing and able to testify at the hearing.</a:t>
            </a:r>
          </a:p>
          <a:p>
            <a:pPr marL="285750" indent="-285750">
              <a:buFont typeface="Arial" panose="020B0604020202020204" pitchFamily="34" charset="0"/>
              <a:buChar char="•"/>
            </a:pPr>
            <a:r>
              <a:rPr lang="en-US" sz="1400" dirty="0">
                <a:solidFill>
                  <a:schemeClr val="tx1"/>
                </a:solidFill>
              </a:rPr>
              <a:t>Alternatively the affidavit/affirmation may state that unsuccessful </a:t>
            </a:r>
            <a:r>
              <a:rPr lang="en-US" sz="1400" b="1" u="sng" dirty="0">
                <a:solidFill>
                  <a:schemeClr val="tx1"/>
                </a:solidFill>
              </a:rPr>
              <a:t>attempts</a:t>
            </a:r>
            <a:r>
              <a:rPr lang="en-US" sz="1400" dirty="0">
                <a:solidFill>
                  <a:schemeClr val="tx1"/>
                </a:solidFill>
              </a:rPr>
              <a:t> were made in the past 10 days to obtain the consent of the person for an examination.</a:t>
            </a:r>
          </a:p>
          <a:p>
            <a:pPr lvl="1"/>
            <a:r>
              <a:rPr lang="en-US" sz="1400" dirty="0"/>
              <a:t>The physician has reason to suspect that the individual meets the criteria for AOT </a:t>
            </a:r>
            <a:r>
              <a:rPr lang="en-US" sz="1400" u="sng" dirty="0"/>
              <a:t>and</a:t>
            </a:r>
          </a:p>
          <a:p>
            <a:pPr lvl="1"/>
            <a:r>
              <a:rPr lang="en-US" sz="1400" dirty="0"/>
              <a:t>Is willing and able to examine the individual </a:t>
            </a:r>
            <a:r>
              <a:rPr lang="en-US" sz="1400" u="sng" dirty="0"/>
              <a:t>and</a:t>
            </a:r>
          </a:p>
          <a:p>
            <a:pPr lvl="1"/>
            <a:r>
              <a:rPr lang="en-US" sz="1400" dirty="0"/>
              <a:t>Testify at the hearing. </a:t>
            </a:r>
          </a:p>
          <a:p>
            <a:pPr marL="457200"/>
            <a:endParaRPr lang="en-US" dirty="0"/>
          </a:p>
        </p:txBody>
      </p:sp>
      <p:sp>
        <p:nvSpPr>
          <p:cNvPr id="3" name="Text Placeholder 2">
            <a:extLst>
              <a:ext uri="{FF2B5EF4-FFF2-40B4-BE49-F238E27FC236}">
                <a16:creationId xmlns:a16="http://schemas.microsoft.com/office/drawing/2014/main" id="{8B6FF49C-2297-BBAD-5568-CE8A8FF7E5D2}"/>
              </a:ext>
            </a:extLst>
          </p:cNvPr>
          <p:cNvSpPr>
            <a:spLocks noGrp="1"/>
          </p:cNvSpPr>
          <p:nvPr>
            <p:ph type="body" sz="quarter" idx="12"/>
          </p:nvPr>
        </p:nvSpPr>
        <p:spPr>
          <a:xfrm>
            <a:off x="228600" y="514350"/>
            <a:ext cx="8534400" cy="762000"/>
          </a:xfrm>
        </p:spPr>
        <p:txBody>
          <a:bodyPr/>
          <a:lstStyle/>
          <a:p>
            <a:pPr algn="ctr"/>
            <a:r>
              <a:rPr lang="en-US" dirty="0"/>
              <a:t>Filing the Petition (Cont.)</a:t>
            </a:r>
          </a:p>
        </p:txBody>
      </p:sp>
    </p:spTree>
    <p:extLst>
      <p:ext uri="{BB962C8B-B14F-4D97-AF65-F5344CB8AC3E}">
        <p14:creationId xmlns:p14="http://schemas.microsoft.com/office/powerpoint/2010/main" val="1710546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81C993-388B-404B-8760-8435228A4E2A}"/>
              </a:ext>
            </a:extLst>
          </p:cNvPr>
          <p:cNvSpPr>
            <a:spLocks noGrp="1"/>
          </p:cNvSpPr>
          <p:nvPr>
            <p:ph type="body" sz="quarter" idx="11"/>
          </p:nvPr>
        </p:nvSpPr>
        <p:spPr>
          <a:xfrm>
            <a:off x="266700" y="1733550"/>
            <a:ext cx="8610600" cy="1371600"/>
          </a:xfrm>
        </p:spPr>
        <p:txBody>
          <a:bodyPr/>
          <a:lstStyle/>
          <a:p>
            <a:r>
              <a:rPr lang="en-US" dirty="0"/>
              <a:t>“101” of AOT (Background, purpose, eligibility criteria, oversight, roles, and AOT practical applications)</a:t>
            </a:r>
          </a:p>
        </p:txBody>
      </p:sp>
      <p:sp>
        <p:nvSpPr>
          <p:cNvPr id="3" name="Text Placeholder 2">
            <a:extLst>
              <a:ext uri="{FF2B5EF4-FFF2-40B4-BE49-F238E27FC236}">
                <a16:creationId xmlns:a16="http://schemas.microsoft.com/office/drawing/2014/main" id="{82115BF1-952C-4C6A-9724-227201CC4514}"/>
              </a:ext>
            </a:extLst>
          </p:cNvPr>
          <p:cNvSpPr>
            <a:spLocks noGrp="1"/>
          </p:cNvSpPr>
          <p:nvPr>
            <p:ph type="body" sz="quarter" idx="12"/>
          </p:nvPr>
        </p:nvSpPr>
        <p:spPr>
          <a:xfrm>
            <a:off x="1066800" y="1047750"/>
            <a:ext cx="6324600" cy="533400"/>
          </a:xfrm>
        </p:spPr>
        <p:txBody>
          <a:bodyPr/>
          <a:lstStyle/>
          <a:p>
            <a:pPr algn="ctr"/>
            <a:r>
              <a:rPr lang="en-US" dirty="0"/>
              <a:t>Scope</a:t>
            </a:r>
          </a:p>
        </p:txBody>
      </p:sp>
      <p:sp>
        <p:nvSpPr>
          <p:cNvPr id="5" name="TextBox 4">
            <a:extLst>
              <a:ext uri="{FF2B5EF4-FFF2-40B4-BE49-F238E27FC236}">
                <a16:creationId xmlns:a16="http://schemas.microsoft.com/office/drawing/2014/main" id="{3E48449D-615C-44C2-85BD-32D167D48C55}"/>
              </a:ext>
            </a:extLst>
          </p:cNvPr>
          <p:cNvSpPr txBox="1"/>
          <p:nvPr/>
        </p:nvSpPr>
        <p:spPr>
          <a:xfrm>
            <a:off x="255939" y="4248150"/>
            <a:ext cx="8458200" cy="369332"/>
          </a:xfrm>
          <a:prstGeom prst="rect">
            <a:avLst/>
          </a:prstGeom>
          <a:noFill/>
        </p:spPr>
        <p:txBody>
          <a:bodyPr wrap="square" rtlCol="0">
            <a:spAutoFit/>
          </a:bodyPr>
          <a:lstStyle/>
          <a:p>
            <a:r>
              <a:rPr lang="en-US" dirty="0">
                <a:solidFill>
                  <a:schemeClr val="bg1"/>
                </a:solidFill>
              </a:rPr>
              <a:t>A training for State and Local Hospital staff in New York State</a:t>
            </a:r>
          </a:p>
        </p:txBody>
      </p:sp>
    </p:spTree>
    <p:extLst>
      <p:ext uri="{BB962C8B-B14F-4D97-AF65-F5344CB8AC3E}">
        <p14:creationId xmlns:p14="http://schemas.microsoft.com/office/powerpoint/2010/main" val="2237939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FE91C8-0326-FDA2-7DBC-B45F102A64A7}"/>
              </a:ext>
            </a:extLst>
          </p:cNvPr>
          <p:cNvSpPr>
            <a:spLocks noGrp="1"/>
          </p:cNvSpPr>
          <p:nvPr>
            <p:ph type="body" sz="quarter" idx="11"/>
          </p:nvPr>
        </p:nvSpPr>
        <p:spPr>
          <a:xfrm>
            <a:off x="228600" y="1200150"/>
            <a:ext cx="8839200" cy="3733800"/>
          </a:xfrm>
        </p:spPr>
        <p:txBody>
          <a:bodyPr/>
          <a:lstStyle/>
          <a:p>
            <a:pPr marL="285750" indent="-285750">
              <a:buFont typeface="Arial" panose="020B0604020202020204" pitchFamily="34" charset="0"/>
              <a:buChar char="•"/>
            </a:pPr>
            <a:r>
              <a:rPr lang="en-US" sz="1800" dirty="0">
                <a:solidFill>
                  <a:schemeClr val="tx1"/>
                </a:solidFill>
              </a:rPr>
              <a:t>The Individual who is the subject of the petition. </a:t>
            </a:r>
          </a:p>
          <a:p>
            <a:pPr marL="285750" indent="-285750">
              <a:buFont typeface="Arial" panose="020B0604020202020204" pitchFamily="34" charset="0"/>
              <a:buChar char="•"/>
            </a:pPr>
            <a:r>
              <a:rPr lang="en-US" sz="1800" dirty="0">
                <a:solidFill>
                  <a:schemeClr val="tx1"/>
                </a:solidFill>
              </a:rPr>
              <a:t>The Mental Hygiene Legal Service.</a:t>
            </a:r>
          </a:p>
          <a:p>
            <a:pPr marL="285750" indent="-285750">
              <a:buFont typeface="Arial" panose="020B0604020202020204" pitchFamily="34" charset="0"/>
              <a:buChar char="•"/>
            </a:pPr>
            <a:r>
              <a:rPr lang="en-US" sz="1800" dirty="0">
                <a:solidFill>
                  <a:schemeClr val="tx1"/>
                </a:solidFill>
              </a:rPr>
              <a:t>Any known Health Care Agent of the Individual.</a:t>
            </a:r>
          </a:p>
          <a:p>
            <a:pPr marL="285750" indent="-285750">
              <a:buFont typeface="Arial" panose="020B0604020202020204" pitchFamily="34" charset="0"/>
              <a:buChar char="•"/>
            </a:pPr>
            <a:r>
              <a:rPr lang="en-US" sz="1800" dirty="0">
                <a:solidFill>
                  <a:schemeClr val="tx1"/>
                </a:solidFill>
              </a:rPr>
              <a:t>The New York State AOT Program Coordinator at the corresponding Field Office.</a:t>
            </a:r>
          </a:p>
          <a:p>
            <a:pPr marL="285750" indent="-285750">
              <a:buFont typeface="Arial" panose="020B0604020202020204" pitchFamily="34" charset="0"/>
              <a:buChar char="•"/>
            </a:pPr>
            <a:r>
              <a:rPr lang="en-US" sz="1800" dirty="0">
                <a:solidFill>
                  <a:schemeClr val="tx1"/>
                </a:solidFill>
              </a:rPr>
              <a:t>Director of Community Service, if not the Petitioner.</a:t>
            </a:r>
          </a:p>
          <a:p>
            <a:pPr marL="285750" indent="-285750">
              <a:buFont typeface="Arial" panose="020B0604020202020204" pitchFamily="34" charset="0"/>
              <a:buChar char="•"/>
            </a:pPr>
            <a:r>
              <a:rPr lang="en-US" sz="1800" dirty="0">
                <a:solidFill>
                  <a:schemeClr val="tx1"/>
                </a:solidFill>
              </a:rPr>
              <a:t>A copy may be personally served or mailed to individuals listed in MHL 9.29.</a:t>
            </a:r>
          </a:p>
          <a:p>
            <a:pPr lvl="1"/>
            <a:r>
              <a:rPr lang="en-US" sz="1800" dirty="0"/>
              <a:t>the nearest relative of the person alleged to be mentally ill, other than the applicant, if there be any such person known.</a:t>
            </a:r>
          </a:p>
          <a:p>
            <a:pPr lvl="1"/>
            <a:r>
              <a:rPr lang="en-US" sz="1800" dirty="0"/>
              <a:t>as many as three additional persons, if designated in writing to receive such notice by the individual.</a:t>
            </a:r>
          </a:p>
          <a:p>
            <a:endParaRPr lang="en-US" dirty="0"/>
          </a:p>
        </p:txBody>
      </p:sp>
      <p:sp>
        <p:nvSpPr>
          <p:cNvPr id="3" name="Text Placeholder 2">
            <a:extLst>
              <a:ext uri="{FF2B5EF4-FFF2-40B4-BE49-F238E27FC236}">
                <a16:creationId xmlns:a16="http://schemas.microsoft.com/office/drawing/2014/main" id="{542F690E-A7E6-8F54-3AEA-5DFCA5259746}"/>
              </a:ext>
            </a:extLst>
          </p:cNvPr>
          <p:cNvSpPr>
            <a:spLocks noGrp="1"/>
          </p:cNvSpPr>
          <p:nvPr>
            <p:ph type="body" sz="quarter" idx="12"/>
          </p:nvPr>
        </p:nvSpPr>
        <p:spPr>
          <a:xfrm>
            <a:off x="228600" y="514350"/>
            <a:ext cx="8610600" cy="762000"/>
          </a:xfrm>
        </p:spPr>
        <p:txBody>
          <a:bodyPr/>
          <a:lstStyle/>
          <a:p>
            <a:pPr algn="ctr"/>
            <a:r>
              <a:rPr lang="en-US" dirty="0"/>
              <a:t>Who Gets served?</a:t>
            </a:r>
          </a:p>
        </p:txBody>
      </p:sp>
    </p:spTree>
    <p:extLst>
      <p:ext uri="{BB962C8B-B14F-4D97-AF65-F5344CB8AC3E}">
        <p14:creationId xmlns:p14="http://schemas.microsoft.com/office/powerpoint/2010/main" val="2512181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C55331-5E69-4107-95E8-358C26F4C0A0}"/>
              </a:ext>
            </a:extLst>
          </p:cNvPr>
          <p:cNvSpPr>
            <a:spLocks noGrp="1"/>
          </p:cNvSpPr>
          <p:nvPr>
            <p:ph type="body" sz="quarter" idx="11"/>
          </p:nvPr>
        </p:nvSpPr>
        <p:spPr>
          <a:xfrm>
            <a:off x="304800" y="1123950"/>
            <a:ext cx="8763000" cy="3429000"/>
          </a:xfrm>
        </p:spPr>
        <p:txBody>
          <a:bodyPr/>
          <a:lstStyle/>
          <a:p>
            <a:pPr marL="342900" indent="-342900">
              <a:lnSpc>
                <a:spcPct val="80000"/>
              </a:lnSpc>
              <a:buFont typeface="Arial" panose="020B0604020202020204" pitchFamily="34" charset="0"/>
              <a:buChar char="•"/>
              <a:defRPr/>
            </a:pPr>
            <a:r>
              <a:rPr lang="en-US" altLang="en-US" sz="2000" dirty="0">
                <a:solidFill>
                  <a:schemeClr val="tx1">
                    <a:lumMod val="75000"/>
                    <a:lumOff val="25000"/>
                  </a:schemeClr>
                </a:solidFill>
              </a:rPr>
              <a:t>Testimony by a physician is required by statute.  </a:t>
            </a:r>
          </a:p>
          <a:p>
            <a:pPr>
              <a:lnSpc>
                <a:spcPct val="80000"/>
              </a:lnSpc>
              <a:buFont typeface="Wingdings 3" charset="2"/>
              <a:buChar char=""/>
              <a:defRPr/>
            </a:pPr>
            <a:endParaRPr lang="en-US" altLang="en-US" sz="2000" dirty="0">
              <a:solidFill>
                <a:schemeClr val="tx1">
                  <a:lumMod val="75000"/>
                  <a:lumOff val="25000"/>
                </a:schemeClr>
              </a:solidFill>
            </a:endParaRPr>
          </a:p>
          <a:p>
            <a:pPr marL="342900" indent="-342900">
              <a:lnSpc>
                <a:spcPct val="80000"/>
              </a:lnSpc>
              <a:buFont typeface="Arial" panose="020B0604020202020204" pitchFamily="34" charset="0"/>
              <a:buChar char="•"/>
              <a:defRPr/>
            </a:pPr>
            <a:r>
              <a:rPr lang="en-US" altLang="en-US" sz="2000" dirty="0">
                <a:solidFill>
                  <a:schemeClr val="tx1">
                    <a:lumMod val="75000"/>
                    <a:lumOff val="25000"/>
                  </a:schemeClr>
                </a:solidFill>
              </a:rPr>
              <a:t> The examining physician must testify to the following:</a:t>
            </a:r>
          </a:p>
          <a:p>
            <a:pPr lvl="1">
              <a:lnSpc>
                <a:spcPct val="80000"/>
              </a:lnSpc>
              <a:defRPr/>
            </a:pPr>
            <a:r>
              <a:rPr lang="en-US" altLang="en-US" sz="2000" dirty="0">
                <a:solidFill>
                  <a:schemeClr val="tx1">
                    <a:lumMod val="75000"/>
                    <a:lumOff val="25000"/>
                  </a:schemeClr>
                </a:solidFill>
              </a:rPr>
              <a:t>The individual meets AOT criteria; </a:t>
            </a:r>
          </a:p>
          <a:p>
            <a:pPr lvl="1">
              <a:lnSpc>
                <a:spcPct val="80000"/>
              </a:lnSpc>
              <a:defRPr/>
            </a:pPr>
            <a:r>
              <a:rPr lang="en-US" altLang="en-US" sz="2000" dirty="0">
                <a:solidFill>
                  <a:schemeClr val="tx1">
                    <a:lumMod val="75000"/>
                    <a:lumOff val="25000"/>
                  </a:schemeClr>
                </a:solidFill>
              </a:rPr>
              <a:t>It is the least restrictive alternative;</a:t>
            </a:r>
          </a:p>
          <a:p>
            <a:pPr lvl="1">
              <a:lnSpc>
                <a:spcPct val="80000"/>
              </a:lnSpc>
              <a:defRPr/>
            </a:pPr>
            <a:r>
              <a:rPr lang="en-US" altLang="en-US" sz="2000" dirty="0">
                <a:solidFill>
                  <a:schemeClr val="tx1">
                    <a:lumMod val="75000"/>
                    <a:lumOff val="25000"/>
                  </a:schemeClr>
                </a:solidFill>
              </a:rPr>
              <a:t>The specific treatment recommended; </a:t>
            </a:r>
            <a:r>
              <a:rPr lang="en-US" altLang="en-US" sz="2000" b="1" u="sng" dirty="0">
                <a:solidFill>
                  <a:schemeClr val="tx1">
                    <a:lumMod val="75000"/>
                    <a:lumOff val="25000"/>
                  </a:schemeClr>
                </a:solidFill>
              </a:rPr>
              <a:t>and</a:t>
            </a:r>
          </a:p>
          <a:p>
            <a:pPr lvl="1">
              <a:lnSpc>
                <a:spcPct val="80000"/>
              </a:lnSpc>
              <a:defRPr/>
            </a:pPr>
            <a:r>
              <a:rPr lang="en-US" altLang="en-US" sz="2000" dirty="0">
                <a:solidFill>
                  <a:schemeClr val="tx1">
                    <a:lumMod val="75000"/>
                    <a:lumOff val="25000"/>
                  </a:schemeClr>
                </a:solidFill>
              </a:rPr>
              <a:t>Rationale for recommending AOT.  </a:t>
            </a:r>
          </a:p>
          <a:p>
            <a:pPr marL="0" lvl="1" indent="0">
              <a:lnSpc>
                <a:spcPct val="80000"/>
              </a:lnSpc>
              <a:buNone/>
              <a:defRPr/>
            </a:pPr>
            <a:endParaRPr lang="en-US" altLang="en-US" sz="2000" dirty="0">
              <a:solidFill>
                <a:schemeClr val="tx1">
                  <a:lumMod val="75000"/>
                  <a:lumOff val="25000"/>
                </a:schemeClr>
              </a:solidFill>
            </a:endParaRPr>
          </a:p>
          <a:p>
            <a:pPr marL="342900" indent="-342900">
              <a:lnSpc>
                <a:spcPct val="80000"/>
              </a:lnSpc>
              <a:buFont typeface="Arial" panose="020B0604020202020204" pitchFamily="34" charset="0"/>
              <a:buChar char="•"/>
              <a:defRPr/>
            </a:pPr>
            <a:r>
              <a:rPr lang="en-US" altLang="en-US" sz="2000" dirty="0">
                <a:solidFill>
                  <a:schemeClr val="tx1">
                    <a:lumMod val="75000"/>
                    <a:lumOff val="25000"/>
                  </a:schemeClr>
                </a:solidFill>
              </a:rPr>
              <a:t>The individual/Respondent may present evidence, call witnesses, and cross-examine adverse witnesses.</a:t>
            </a:r>
            <a:endParaRPr lang="en-US" sz="2000" dirty="0"/>
          </a:p>
        </p:txBody>
      </p:sp>
      <p:sp>
        <p:nvSpPr>
          <p:cNvPr id="3" name="Text Placeholder 2">
            <a:extLst>
              <a:ext uri="{FF2B5EF4-FFF2-40B4-BE49-F238E27FC236}">
                <a16:creationId xmlns:a16="http://schemas.microsoft.com/office/drawing/2014/main" id="{13AA2CE9-80C4-4B1E-8157-5AB214DFC3CF}"/>
              </a:ext>
            </a:extLst>
          </p:cNvPr>
          <p:cNvSpPr>
            <a:spLocks noGrp="1"/>
          </p:cNvSpPr>
          <p:nvPr>
            <p:ph type="body" sz="quarter" idx="12"/>
          </p:nvPr>
        </p:nvSpPr>
        <p:spPr>
          <a:xfrm>
            <a:off x="228600" y="514350"/>
            <a:ext cx="8382000" cy="762000"/>
          </a:xfrm>
        </p:spPr>
        <p:txBody>
          <a:bodyPr/>
          <a:lstStyle/>
          <a:p>
            <a:pPr algn="ctr"/>
            <a:r>
              <a:rPr lang="en-US" altLang="en-US" dirty="0"/>
              <a:t>The Hearing</a:t>
            </a:r>
            <a:endParaRPr lang="en-US" dirty="0"/>
          </a:p>
        </p:txBody>
      </p:sp>
    </p:spTree>
    <p:extLst>
      <p:ext uri="{BB962C8B-B14F-4D97-AF65-F5344CB8AC3E}">
        <p14:creationId xmlns:p14="http://schemas.microsoft.com/office/powerpoint/2010/main" val="60592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E2FFFF-BFE7-511F-D6A9-5A28A66B9E7B}"/>
              </a:ext>
            </a:extLst>
          </p:cNvPr>
          <p:cNvSpPr>
            <a:spLocks noGrp="1"/>
          </p:cNvSpPr>
          <p:nvPr>
            <p:ph type="body" sz="quarter" idx="11"/>
          </p:nvPr>
        </p:nvSpPr>
        <p:spPr>
          <a:xfrm>
            <a:off x="228600" y="1504950"/>
            <a:ext cx="8915400" cy="2743200"/>
          </a:xfrm>
        </p:spPr>
        <p:txBody>
          <a:bodyPr/>
          <a:lstStyle/>
          <a:p>
            <a:pPr marL="0" indent="0">
              <a:buNone/>
            </a:pPr>
            <a:r>
              <a:rPr lang="en-US" sz="2000" dirty="0">
                <a:solidFill>
                  <a:schemeClr val="tx1"/>
                </a:solidFill>
              </a:rPr>
              <a:t>A physician may be authorized to testify by video conference when it has been: </a:t>
            </a:r>
          </a:p>
          <a:p>
            <a:pPr lvl="1"/>
            <a:r>
              <a:rPr lang="en-US" sz="2000" dirty="0"/>
              <a:t>shown that diligent efforts have been made to attend such hearing in person and the subject of the petition consents to the physician testifying by video conference; </a:t>
            </a:r>
            <a:r>
              <a:rPr lang="en-US" sz="2000" b="1" dirty="0"/>
              <a:t>or </a:t>
            </a:r>
          </a:p>
          <a:p>
            <a:pPr lvl="1"/>
            <a:r>
              <a:rPr lang="en-US" sz="2000" dirty="0"/>
              <a:t> the court orders the physician to testify by video conference upon a finding of good cause. </a:t>
            </a:r>
          </a:p>
          <a:p>
            <a:endParaRPr lang="en-US" dirty="0"/>
          </a:p>
        </p:txBody>
      </p:sp>
      <p:sp>
        <p:nvSpPr>
          <p:cNvPr id="3" name="Text Placeholder 2">
            <a:extLst>
              <a:ext uri="{FF2B5EF4-FFF2-40B4-BE49-F238E27FC236}">
                <a16:creationId xmlns:a16="http://schemas.microsoft.com/office/drawing/2014/main" id="{ADE95CD7-E4B5-10AC-2BBC-08B16F647058}"/>
              </a:ext>
            </a:extLst>
          </p:cNvPr>
          <p:cNvSpPr>
            <a:spLocks noGrp="1"/>
          </p:cNvSpPr>
          <p:nvPr>
            <p:ph type="body" sz="quarter" idx="12"/>
          </p:nvPr>
        </p:nvSpPr>
        <p:spPr>
          <a:xfrm>
            <a:off x="228600" y="514350"/>
            <a:ext cx="8686800" cy="762000"/>
          </a:xfrm>
        </p:spPr>
        <p:txBody>
          <a:bodyPr/>
          <a:lstStyle/>
          <a:p>
            <a:pPr algn="ctr"/>
            <a:r>
              <a:rPr lang="en-US" sz="2400" dirty="0"/>
              <a:t>Hearing:</a:t>
            </a:r>
            <a:br>
              <a:rPr lang="en-US" sz="2400" dirty="0"/>
            </a:br>
            <a:r>
              <a:rPr lang="en-US" sz="2400" dirty="0"/>
              <a:t>Video Testimony for Physicians (2022 Amendment)</a:t>
            </a:r>
          </a:p>
        </p:txBody>
      </p:sp>
    </p:spTree>
    <p:extLst>
      <p:ext uri="{BB962C8B-B14F-4D97-AF65-F5344CB8AC3E}">
        <p14:creationId xmlns:p14="http://schemas.microsoft.com/office/powerpoint/2010/main" val="4626505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807A37-35EB-460E-806B-3992C69D6AB0}"/>
              </a:ext>
            </a:extLst>
          </p:cNvPr>
          <p:cNvSpPr>
            <a:spLocks noGrp="1"/>
          </p:cNvSpPr>
          <p:nvPr>
            <p:ph type="body" sz="quarter" idx="11"/>
          </p:nvPr>
        </p:nvSpPr>
        <p:spPr>
          <a:xfrm>
            <a:off x="228600" y="1504950"/>
            <a:ext cx="8915400" cy="3505200"/>
          </a:xfrm>
        </p:spPr>
        <p:txBody>
          <a:bodyPr/>
          <a:lstStyle/>
          <a:p>
            <a:pPr marL="342900" indent="-342900">
              <a:lnSpc>
                <a:spcPct val="90000"/>
              </a:lnSpc>
              <a:buFont typeface="Arial" panose="020B0604020202020204" pitchFamily="34" charset="0"/>
              <a:buChar char="•"/>
              <a:defRPr/>
            </a:pPr>
            <a:r>
              <a:rPr lang="en-US" altLang="en-US" sz="2000" dirty="0">
                <a:solidFill>
                  <a:schemeClr val="tx1"/>
                </a:solidFill>
              </a:rPr>
              <a:t>Evidentiary Standard: Clear and Convincing. </a:t>
            </a:r>
          </a:p>
          <a:p>
            <a:pPr>
              <a:lnSpc>
                <a:spcPct val="90000"/>
              </a:lnSpc>
              <a:buFont typeface="Wingdings 3" charset="2"/>
              <a:buChar char=""/>
              <a:defRPr/>
            </a:pPr>
            <a:endParaRPr lang="en-US" altLang="en-US" sz="2000" dirty="0">
              <a:solidFill>
                <a:schemeClr val="tx1"/>
              </a:solidFill>
            </a:endParaRPr>
          </a:p>
          <a:p>
            <a:pPr marL="342900" indent="-342900">
              <a:lnSpc>
                <a:spcPct val="90000"/>
              </a:lnSpc>
              <a:buFont typeface="Arial" panose="020B0604020202020204" pitchFamily="34" charset="0"/>
              <a:buChar char="•"/>
              <a:defRPr/>
            </a:pPr>
            <a:r>
              <a:rPr lang="en-US" altLang="en-US" sz="2000" dirty="0">
                <a:solidFill>
                  <a:schemeClr val="tx1"/>
                </a:solidFill>
              </a:rPr>
              <a:t>The proposed treatment must be the least restrictive alternative.</a:t>
            </a:r>
          </a:p>
          <a:p>
            <a:pPr>
              <a:lnSpc>
                <a:spcPct val="90000"/>
              </a:lnSpc>
              <a:buFont typeface="Wingdings 3" charset="2"/>
              <a:buChar char=""/>
              <a:defRPr/>
            </a:pPr>
            <a:endParaRPr lang="en-US" altLang="en-US" sz="2000" dirty="0">
              <a:solidFill>
                <a:schemeClr val="tx1"/>
              </a:solidFill>
            </a:endParaRPr>
          </a:p>
          <a:p>
            <a:pPr marL="342900" indent="-342900">
              <a:lnSpc>
                <a:spcPct val="90000"/>
              </a:lnSpc>
              <a:buFont typeface="Arial" panose="020B0604020202020204" pitchFamily="34" charset="0"/>
              <a:buChar char="•"/>
              <a:defRPr/>
            </a:pPr>
            <a:r>
              <a:rPr lang="en-US" altLang="en-US" sz="2000" dirty="0">
                <a:solidFill>
                  <a:schemeClr val="tx1"/>
                </a:solidFill>
              </a:rPr>
              <a:t>Initial orders may be granted for up to 12 months.</a:t>
            </a:r>
          </a:p>
          <a:p>
            <a:pPr>
              <a:lnSpc>
                <a:spcPct val="90000"/>
              </a:lnSpc>
              <a:buFont typeface="Wingdings 3" charset="2"/>
              <a:buChar char=""/>
              <a:defRPr/>
            </a:pPr>
            <a:endParaRPr lang="en-US" altLang="en-US" sz="2000" dirty="0">
              <a:solidFill>
                <a:schemeClr val="tx1"/>
              </a:solidFill>
            </a:endParaRPr>
          </a:p>
          <a:p>
            <a:pPr marL="342900" indent="-342900">
              <a:lnSpc>
                <a:spcPct val="90000"/>
              </a:lnSpc>
              <a:buFont typeface="Arial" panose="020B0604020202020204" pitchFamily="34" charset="0"/>
              <a:buChar char="•"/>
              <a:defRPr/>
            </a:pPr>
            <a:r>
              <a:rPr lang="en-US" altLang="en-US" sz="2000" dirty="0">
                <a:solidFill>
                  <a:schemeClr val="tx1"/>
                </a:solidFill>
              </a:rPr>
              <a:t>The court may not include a category of service which has not been recommended by the physician both in his or her testimony and in the treatment plan.  </a:t>
            </a:r>
          </a:p>
          <a:p>
            <a:endParaRPr lang="en-US" dirty="0"/>
          </a:p>
        </p:txBody>
      </p:sp>
      <p:sp>
        <p:nvSpPr>
          <p:cNvPr id="3" name="Text Placeholder 2">
            <a:extLst>
              <a:ext uri="{FF2B5EF4-FFF2-40B4-BE49-F238E27FC236}">
                <a16:creationId xmlns:a16="http://schemas.microsoft.com/office/drawing/2014/main" id="{0E18760E-B5B0-4DE4-8612-500CFB2E317E}"/>
              </a:ext>
            </a:extLst>
          </p:cNvPr>
          <p:cNvSpPr>
            <a:spLocks noGrp="1"/>
          </p:cNvSpPr>
          <p:nvPr>
            <p:ph type="body" sz="quarter" idx="12"/>
          </p:nvPr>
        </p:nvSpPr>
        <p:spPr>
          <a:xfrm>
            <a:off x="228600" y="514350"/>
            <a:ext cx="8686800" cy="762000"/>
          </a:xfrm>
        </p:spPr>
        <p:txBody>
          <a:bodyPr/>
          <a:lstStyle/>
          <a:p>
            <a:pPr algn="ctr"/>
            <a:r>
              <a:rPr lang="en-US" altLang="en-US" dirty="0"/>
              <a:t>Disposition MHL </a:t>
            </a:r>
            <a:r>
              <a:rPr lang="en-US" altLang="en-US" dirty="0">
                <a:cs typeface="Times New Roman" panose="02020603050405020304" pitchFamily="18" charset="0"/>
              </a:rPr>
              <a:t>9.60(j)</a:t>
            </a:r>
            <a:endParaRPr lang="en-US" dirty="0"/>
          </a:p>
        </p:txBody>
      </p:sp>
    </p:spTree>
    <p:extLst>
      <p:ext uri="{BB962C8B-B14F-4D97-AF65-F5344CB8AC3E}">
        <p14:creationId xmlns:p14="http://schemas.microsoft.com/office/powerpoint/2010/main" val="3961076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106F6E-E919-40E0-A24D-DFE908038EFD}"/>
              </a:ext>
            </a:extLst>
          </p:cNvPr>
          <p:cNvSpPr>
            <a:spLocks noGrp="1"/>
          </p:cNvSpPr>
          <p:nvPr>
            <p:ph type="body" sz="quarter" idx="11"/>
          </p:nvPr>
        </p:nvSpPr>
        <p:spPr>
          <a:xfrm>
            <a:off x="228600" y="1504950"/>
            <a:ext cx="8610600" cy="3124200"/>
          </a:xfrm>
        </p:spPr>
        <p:txBody>
          <a:bodyPr/>
          <a:lstStyle/>
          <a:p>
            <a:pPr marL="342900" indent="-342900">
              <a:lnSpc>
                <a:spcPct val="90000"/>
              </a:lnSpc>
              <a:buFont typeface="Arial" panose="020B0604020202020204" pitchFamily="34" charset="0"/>
              <a:buChar char="•"/>
              <a:defRPr/>
            </a:pPr>
            <a:r>
              <a:rPr lang="en-US" altLang="en-US" sz="1800" dirty="0">
                <a:solidFill>
                  <a:schemeClr val="tx1"/>
                </a:solidFill>
                <a:ea typeface="Calibri" panose="020F0502020204030204" pitchFamily="34" charset="0"/>
                <a:cs typeface="Calibri" panose="020F0502020204030204" pitchFamily="34" charset="0"/>
              </a:rPr>
              <a:t>All court-ordered treatment plans </a:t>
            </a:r>
            <a:r>
              <a:rPr lang="en-US" altLang="en-US" sz="1800" b="1" u="sng" dirty="0">
                <a:solidFill>
                  <a:schemeClr val="tx1"/>
                </a:solidFill>
                <a:ea typeface="Calibri" panose="020F0502020204030204" pitchFamily="34" charset="0"/>
                <a:cs typeface="Calibri" panose="020F0502020204030204" pitchFamily="34" charset="0"/>
              </a:rPr>
              <a:t>must</a:t>
            </a:r>
            <a:r>
              <a:rPr lang="en-US" altLang="en-US" sz="1800" u="sng" dirty="0">
                <a:solidFill>
                  <a:schemeClr val="tx1"/>
                </a:solidFill>
                <a:ea typeface="Calibri" panose="020F0502020204030204" pitchFamily="34" charset="0"/>
                <a:cs typeface="Calibri" panose="020F0502020204030204" pitchFamily="34" charset="0"/>
              </a:rPr>
              <a:t> </a:t>
            </a:r>
            <a:r>
              <a:rPr lang="en-US" altLang="en-US" sz="1800" b="1" u="sng" dirty="0">
                <a:solidFill>
                  <a:schemeClr val="tx1"/>
                </a:solidFill>
                <a:ea typeface="Calibri" panose="020F0502020204030204" pitchFamily="34" charset="0"/>
                <a:cs typeface="Calibri" panose="020F0502020204030204" pitchFamily="34" charset="0"/>
              </a:rPr>
              <a:t>have</a:t>
            </a:r>
            <a:r>
              <a:rPr lang="en-US" altLang="en-US" sz="1800" u="sng" dirty="0">
                <a:solidFill>
                  <a:schemeClr val="tx1"/>
                </a:solidFill>
                <a:ea typeface="Calibri" panose="020F0502020204030204" pitchFamily="34" charset="0"/>
                <a:cs typeface="Calibri" panose="020F0502020204030204" pitchFamily="34" charset="0"/>
              </a:rPr>
              <a:t> </a:t>
            </a:r>
            <a:r>
              <a:rPr lang="en-US" altLang="en-US" sz="1800" dirty="0">
                <a:solidFill>
                  <a:schemeClr val="tx1"/>
                </a:solidFill>
                <a:ea typeface="Calibri" panose="020F0502020204030204" pitchFamily="34" charset="0"/>
                <a:cs typeface="Calibri" panose="020F0502020204030204" pitchFamily="34" charset="0"/>
              </a:rPr>
              <a:t>either an </a:t>
            </a:r>
            <a:r>
              <a:rPr lang="en-US" altLang="en-US" sz="1800" b="1" dirty="0">
                <a:solidFill>
                  <a:schemeClr val="tx1"/>
                </a:solidFill>
                <a:ea typeface="Calibri" panose="020F0502020204030204" pitchFamily="34" charset="0"/>
                <a:cs typeface="Calibri" panose="020F0502020204030204" pitchFamily="34" charset="0"/>
              </a:rPr>
              <a:t>ACT Team </a:t>
            </a:r>
            <a:r>
              <a:rPr lang="en-US" altLang="en-US" sz="1800" dirty="0">
                <a:solidFill>
                  <a:schemeClr val="tx1"/>
                </a:solidFill>
                <a:ea typeface="Calibri" panose="020F0502020204030204" pitchFamily="34" charset="0"/>
                <a:cs typeface="Calibri" panose="020F0502020204030204" pitchFamily="34" charset="0"/>
              </a:rPr>
              <a:t>or a </a:t>
            </a:r>
            <a:r>
              <a:rPr lang="en-US" altLang="en-US" sz="1800" b="1" dirty="0">
                <a:solidFill>
                  <a:schemeClr val="tx1"/>
                </a:solidFill>
                <a:ea typeface="Calibri" panose="020F0502020204030204" pitchFamily="34" charset="0"/>
                <a:cs typeface="Calibri" panose="020F0502020204030204" pitchFamily="34" charset="0"/>
              </a:rPr>
              <a:t>Care Coordinator</a:t>
            </a:r>
            <a:r>
              <a:rPr lang="en-US" altLang="en-US" sz="1800" dirty="0">
                <a:solidFill>
                  <a:schemeClr val="tx1"/>
                </a:solidFill>
                <a:ea typeface="Calibri" panose="020F0502020204030204" pitchFamily="34" charset="0"/>
                <a:cs typeface="Calibri" panose="020F0502020204030204" pitchFamily="34" charset="0"/>
              </a:rPr>
              <a:t>.</a:t>
            </a:r>
          </a:p>
          <a:p>
            <a:pPr marL="342900" indent="-342900">
              <a:lnSpc>
                <a:spcPct val="90000"/>
              </a:lnSpc>
              <a:buFont typeface="Arial" panose="020B0604020202020204" pitchFamily="34" charset="0"/>
              <a:buChar char="•"/>
              <a:defRPr/>
            </a:pPr>
            <a:r>
              <a:rPr lang="en-US" altLang="en-US" sz="1800" b="1" dirty="0">
                <a:solidFill>
                  <a:schemeClr val="tx1"/>
                </a:solidFill>
                <a:ea typeface="Calibri" panose="020F0502020204030204" pitchFamily="34" charset="0"/>
                <a:cs typeface="Calibri" panose="020F0502020204030204" pitchFamily="34" charset="0"/>
              </a:rPr>
              <a:t>AND</a:t>
            </a:r>
            <a:r>
              <a:rPr lang="en-US" altLang="en-US" sz="1800" dirty="0">
                <a:solidFill>
                  <a:schemeClr val="tx1"/>
                </a:solidFill>
                <a:ea typeface="Calibri" panose="020F0502020204030204" pitchFamily="34" charset="0"/>
                <a:cs typeface="Calibri" panose="020F0502020204030204" pitchFamily="34" charset="0"/>
              </a:rPr>
              <a:t> </a:t>
            </a:r>
            <a:r>
              <a:rPr lang="en-US" altLang="en-US" sz="1800" b="1" u="sng" dirty="0">
                <a:solidFill>
                  <a:schemeClr val="tx1"/>
                </a:solidFill>
                <a:ea typeface="Calibri" panose="020F0502020204030204" pitchFamily="34" charset="0"/>
                <a:cs typeface="Calibri" panose="020F0502020204030204" pitchFamily="34" charset="0"/>
              </a:rPr>
              <a:t>may</a:t>
            </a:r>
            <a:r>
              <a:rPr lang="en-US" altLang="en-US" sz="1800" dirty="0">
                <a:solidFill>
                  <a:schemeClr val="tx1"/>
                </a:solidFill>
                <a:ea typeface="Calibri" panose="020F0502020204030204" pitchFamily="34" charset="0"/>
                <a:cs typeface="Calibri" panose="020F0502020204030204" pitchFamily="34" charset="0"/>
              </a:rPr>
              <a:t> include:</a:t>
            </a:r>
          </a:p>
          <a:p>
            <a:pPr lvl="1">
              <a:lnSpc>
                <a:spcPct val="90000"/>
              </a:lnSpc>
              <a:defRPr/>
            </a:pPr>
            <a:r>
              <a:rPr lang="en-US" altLang="en-US" sz="1800" dirty="0">
                <a:ea typeface="Calibri" panose="020F0502020204030204" pitchFamily="34" charset="0"/>
                <a:cs typeface="Calibri" panose="020F0502020204030204" pitchFamily="34" charset="0"/>
              </a:rPr>
              <a:t>Medication</a:t>
            </a:r>
          </a:p>
          <a:p>
            <a:pPr lvl="1">
              <a:lnSpc>
                <a:spcPct val="90000"/>
              </a:lnSpc>
              <a:defRPr/>
            </a:pPr>
            <a:r>
              <a:rPr lang="en-US" altLang="en-US" sz="1800" dirty="0">
                <a:ea typeface="Calibri" panose="020F0502020204030204" pitchFamily="34" charset="0"/>
                <a:cs typeface="Calibri" panose="020F0502020204030204" pitchFamily="34" charset="0"/>
              </a:rPr>
              <a:t>Blood tests and urinalysis</a:t>
            </a:r>
          </a:p>
          <a:p>
            <a:pPr lvl="1">
              <a:lnSpc>
                <a:spcPct val="90000"/>
              </a:lnSpc>
              <a:defRPr/>
            </a:pPr>
            <a:r>
              <a:rPr lang="en-US" altLang="en-US" sz="1800" dirty="0">
                <a:ea typeface="Calibri" panose="020F0502020204030204" pitchFamily="34" charset="0"/>
                <a:cs typeface="Calibri" panose="020F0502020204030204" pitchFamily="34" charset="0"/>
              </a:rPr>
              <a:t>Individual or Group Therapy</a:t>
            </a:r>
          </a:p>
          <a:p>
            <a:pPr lvl="1">
              <a:lnSpc>
                <a:spcPct val="90000"/>
              </a:lnSpc>
              <a:defRPr/>
            </a:pPr>
            <a:r>
              <a:rPr lang="en-US" altLang="en-US" sz="1800" dirty="0">
                <a:ea typeface="Calibri" panose="020F0502020204030204" pitchFamily="34" charset="0"/>
                <a:cs typeface="Calibri" panose="020F0502020204030204" pitchFamily="34" charset="0"/>
              </a:rPr>
              <a:t>Day or Partial day treatment</a:t>
            </a:r>
          </a:p>
          <a:p>
            <a:pPr lvl="1">
              <a:lnSpc>
                <a:spcPct val="90000"/>
              </a:lnSpc>
              <a:defRPr/>
            </a:pPr>
            <a:r>
              <a:rPr lang="en-US" altLang="en-US" sz="1800" dirty="0">
                <a:ea typeface="Calibri" panose="020F0502020204030204" pitchFamily="34" charset="0"/>
                <a:cs typeface="Calibri" panose="020F0502020204030204" pitchFamily="34" charset="0"/>
              </a:rPr>
              <a:t>Educational and/or vocational training activities</a:t>
            </a:r>
          </a:p>
          <a:p>
            <a:pPr lvl="1">
              <a:lnSpc>
                <a:spcPct val="90000"/>
              </a:lnSpc>
              <a:defRPr/>
            </a:pPr>
            <a:r>
              <a:rPr lang="en-US" altLang="en-US" sz="1800" dirty="0">
                <a:ea typeface="Calibri" panose="020F0502020204030204" pitchFamily="34" charset="0"/>
                <a:cs typeface="Calibri" panose="020F0502020204030204" pitchFamily="34" charset="0"/>
              </a:rPr>
              <a:t>Substance use treatment and counseling</a:t>
            </a:r>
          </a:p>
          <a:p>
            <a:pPr lvl="1">
              <a:lnSpc>
                <a:spcPct val="90000"/>
              </a:lnSpc>
              <a:defRPr/>
            </a:pPr>
            <a:r>
              <a:rPr lang="en-US" altLang="en-US" sz="1800" dirty="0">
                <a:ea typeface="Calibri" panose="020F0502020204030204" pitchFamily="34" charset="0"/>
                <a:cs typeface="Calibri" panose="020F0502020204030204" pitchFamily="34" charset="0"/>
              </a:rPr>
              <a:t>Supervised Housing</a:t>
            </a:r>
          </a:p>
        </p:txBody>
      </p:sp>
      <p:sp>
        <p:nvSpPr>
          <p:cNvPr id="3" name="Text Placeholder 2">
            <a:extLst>
              <a:ext uri="{FF2B5EF4-FFF2-40B4-BE49-F238E27FC236}">
                <a16:creationId xmlns:a16="http://schemas.microsoft.com/office/drawing/2014/main" id="{109D0584-CE3B-4650-8F12-DCC6D06CC64C}"/>
              </a:ext>
            </a:extLst>
          </p:cNvPr>
          <p:cNvSpPr>
            <a:spLocks noGrp="1"/>
          </p:cNvSpPr>
          <p:nvPr>
            <p:ph type="body" sz="quarter" idx="12"/>
          </p:nvPr>
        </p:nvSpPr>
        <p:spPr>
          <a:xfrm>
            <a:off x="228600" y="514350"/>
            <a:ext cx="8305800" cy="990600"/>
          </a:xfrm>
        </p:spPr>
        <p:txBody>
          <a:bodyPr/>
          <a:lstStyle/>
          <a:p>
            <a:pPr algn="ctr"/>
            <a:r>
              <a:rPr lang="en-US" dirty="0"/>
              <a:t>Treatment Plans </a:t>
            </a:r>
          </a:p>
          <a:p>
            <a:pPr algn="ctr"/>
            <a:r>
              <a:rPr lang="en-US" sz="2400" dirty="0"/>
              <a:t>Categories of service</a:t>
            </a:r>
          </a:p>
        </p:txBody>
      </p:sp>
    </p:spTree>
    <p:extLst>
      <p:ext uri="{BB962C8B-B14F-4D97-AF65-F5344CB8AC3E}">
        <p14:creationId xmlns:p14="http://schemas.microsoft.com/office/powerpoint/2010/main" val="3141570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106F6E-E919-40E0-A24D-DFE908038EFD}"/>
              </a:ext>
            </a:extLst>
          </p:cNvPr>
          <p:cNvSpPr>
            <a:spLocks noGrp="1"/>
          </p:cNvSpPr>
          <p:nvPr>
            <p:ph type="body" sz="quarter" idx="11"/>
          </p:nvPr>
        </p:nvSpPr>
        <p:spPr>
          <a:xfrm>
            <a:off x="228600" y="1123950"/>
            <a:ext cx="8610600" cy="3886200"/>
          </a:xfrm>
        </p:spPr>
        <p:txBody>
          <a:bodyPr/>
          <a:lstStyle/>
          <a:p>
            <a:pPr marL="342900" indent="-342900">
              <a:lnSpc>
                <a:spcPct val="90000"/>
              </a:lnSpc>
              <a:buFont typeface="Arial" panose="020B0604020202020204" pitchFamily="34" charset="0"/>
              <a:buChar char="•"/>
              <a:defRPr/>
            </a:pPr>
            <a:r>
              <a:rPr lang="en-US" sz="1600" dirty="0">
                <a:solidFill>
                  <a:schemeClr val="tx1"/>
                </a:solidFill>
              </a:rPr>
              <a:t>Individuals should be afforded the opportunity to provide input into their treatment plans and should at the very least have their plans discussed with them, as well as the following individuals if they choose:</a:t>
            </a:r>
          </a:p>
          <a:p>
            <a:pPr lvl="1"/>
            <a:r>
              <a:rPr lang="en-US" sz="1600" dirty="0"/>
              <a:t>the treating physician, if any; </a:t>
            </a:r>
          </a:p>
          <a:p>
            <a:pPr lvl="1"/>
            <a:r>
              <a:rPr lang="en-US" sz="1600" dirty="0"/>
              <a:t>upon the request of the individual: a person significant to the individual including any relative, close friend or person otherwise concerned with the welfare of the individual; </a:t>
            </a:r>
            <a:r>
              <a:rPr lang="en-US" sz="1600" u="sng" dirty="0"/>
              <a:t>and</a:t>
            </a:r>
          </a:p>
          <a:p>
            <a:pPr marL="342900" indent="-342900">
              <a:lnSpc>
                <a:spcPct val="90000"/>
              </a:lnSpc>
              <a:buFont typeface="Arial" panose="020B0604020202020204" pitchFamily="34" charset="0"/>
              <a:buChar char="•"/>
              <a:defRPr/>
            </a:pPr>
            <a:r>
              <a:rPr lang="en-US" sz="1600" dirty="0">
                <a:solidFill>
                  <a:schemeClr val="tx1"/>
                </a:solidFill>
              </a:rPr>
              <a:t>If the individual is unable to participate, and/or they have an “Advance Directive” plan or a proxy, that proxy or plan should be considered/consulted with when crafting the AOT treatment plan. </a:t>
            </a:r>
          </a:p>
          <a:p>
            <a:pPr marL="342900" indent="-342900">
              <a:lnSpc>
                <a:spcPct val="90000"/>
              </a:lnSpc>
              <a:buFont typeface="Arial" panose="020B0604020202020204" pitchFamily="34" charset="0"/>
              <a:buChar char="•"/>
              <a:defRPr/>
            </a:pPr>
            <a:r>
              <a:rPr lang="en-US" sz="1600" dirty="0">
                <a:solidFill>
                  <a:schemeClr val="tx1"/>
                </a:solidFill>
              </a:rPr>
              <a:t>MHLS can and should be present during the evaluation (whenever possible and when the individual is requesting their representation to be present) in which the treatment plan is being crafted, but they may not participate nor advise the consumer or obstruct the process in any way. </a:t>
            </a:r>
          </a:p>
          <a:p>
            <a:pPr>
              <a:lnSpc>
                <a:spcPct val="90000"/>
              </a:lnSpc>
              <a:defRPr/>
            </a:pPr>
            <a:endParaRPr lang="en-US" altLang="en-US" sz="1800" dirty="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109D0584-CE3B-4650-8F12-DCC6D06CC64C}"/>
              </a:ext>
            </a:extLst>
          </p:cNvPr>
          <p:cNvSpPr>
            <a:spLocks noGrp="1"/>
          </p:cNvSpPr>
          <p:nvPr>
            <p:ph type="body" sz="quarter" idx="12"/>
          </p:nvPr>
        </p:nvSpPr>
        <p:spPr>
          <a:xfrm>
            <a:off x="228600" y="514350"/>
            <a:ext cx="8382000" cy="762000"/>
          </a:xfrm>
        </p:spPr>
        <p:txBody>
          <a:bodyPr/>
          <a:lstStyle/>
          <a:p>
            <a:pPr algn="ctr"/>
            <a:r>
              <a:rPr lang="en-US" dirty="0"/>
              <a:t>Treatment Plans (cont.)</a:t>
            </a:r>
          </a:p>
          <a:p>
            <a:endParaRPr lang="en-US" sz="2400" dirty="0"/>
          </a:p>
        </p:txBody>
      </p:sp>
    </p:spTree>
    <p:extLst>
      <p:ext uri="{BB962C8B-B14F-4D97-AF65-F5344CB8AC3E}">
        <p14:creationId xmlns:p14="http://schemas.microsoft.com/office/powerpoint/2010/main" val="27597537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BC8B1F-ADAE-1182-3BC0-270BD920DF69}"/>
              </a:ext>
            </a:extLst>
          </p:cNvPr>
          <p:cNvSpPr>
            <a:spLocks noGrp="1"/>
          </p:cNvSpPr>
          <p:nvPr>
            <p:ph type="body" sz="quarter" idx="11"/>
          </p:nvPr>
        </p:nvSpPr>
        <p:spPr>
          <a:xfrm>
            <a:off x="228600" y="1504950"/>
            <a:ext cx="8839200" cy="3124200"/>
          </a:xfrm>
        </p:spPr>
        <p:txBody>
          <a:bodyPr/>
          <a:lstStyle/>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solidFill>
                  <a:schemeClr val="tx1"/>
                </a:solidFill>
              </a:rPr>
              <a:t>Coordination of all needs, such as ID’s, benefits, bank account status and any other supports the individual will need for success, should all be communicated with Care Coordination listed in the AOT treatment plan. </a:t>
            </a:r>
          </a:p>
          <a:p>
            <a:endParaRPr lang="en-US" sz="2000" dirty="0">
              <a:solidFill>
                <a:schemeClr val="tx1"/>
              </a:solidFill>
            </a:endParaRPr>
          </a:p>
          <a:p>
            <a:pPr marL="342900" indent="-342900">
              <a:buFont typeface="Arial" panose="020B0604020202020204" pitchFamily="34" charset="0"/>
              <a:buChar char="•"/>
            </a:pPr>
            <a:r>
              <a:rPr lang="en-US" sz="2000" dirty="0">
                <a:solidFill>
                  <a:schemeClr val="tx1"/>
                </a:solidFill>
              </a:rPr>
              <a:t>It is considered a “Best Practice” to have Care Coordination not only present for the day of discharge, but also to assist with transport and help with helping the individual get settled into their potentially new settings. </a:t>
            </a:r>
          </a:p>
        </p:txBody>
      </p:sp>
      <p:sp>
        <p:nvSpPr>
          <p:cNvPr id="3" name="Text Placeholder 2">
            <a:extLst>
              <a:ext uri="{FF2B5EF4-FFF2-40B4-BE49-F238E27FC236}">
                <a16:creationId xmlns:a16="http://schemas.microsoft.com/office/drawing/2014/main" id="{AB137957-4422-A475-FA51-4E1E0AAF2456}"/>
              </a:ext>
            </a:extLst>
          </p:cNvPr>
          <p:cNvSpPr>
            <a:spLocks noGrp="1"/>
          </p:cNvSpPr>
          <p:nvPr>
            <p:ph type="body" sz="quarter" idx="12"/>
          </p:nvPr>
        </p:nvSpPr>
        <p:spPr>
          <a:xfrm>
            <a:off x="228600" y="514350"/>
            <a:ext cx="8686800" cy="990600"/>
          </a:xfrm>
        </p:spPr>
        <p:txBody>
          <a:bodyPr/>
          <a:lstStyle/>
          <a:p>
            <a:pPr algn="ctr"/>
            <a:r>
              <a:rPr lang="en-US" dirty="0"/>
              <a:t>Discharge From Hospital Care: Considerations for AOT linkages</a:t>
            </a:r>
          </a:p>
        </p:txBody>
      </p:sp>
    </p:spTree>
    <p:extLst>
      <p:ext uri="{BB962C8B-B14F-4D97-AF65-F5344CB8AC3E}">
        <p14:creationId xmlns:p14="http://schemas.microsoft.com/office/powerpoint/2010/main" val="2010229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13E2BF-0747-434A-BD89-47E947F8CDD6}"/>
              </a:ext>
            </a:extLst>
          </p:cNvPr>
          <p:cNvSpPr>
            <a:spLocks noGrp="1"/>
          </p:cNvSpPr>
          <p:nvPr>
            <p:ph type="body" sz="quarter" idx="11"/>
          </p:nvPr>
        </p:nvSpPr>
        <p:spPr>
          <a:xfrm>
            <a:off x="228600" y="1504950"/>
            <a:ext cx="8534400" cy="2971800"/>
          </a:xfrm>
        </p:spPr>
        <p:txBody>
          <a:bodyPr/>
          <a:lstStyle/>
          <a:p>
            <a:pPr marL="342900" indent="-342900">
              <a:buFont typeface="Arial" panose="020B0604020202020204" pitchFamily="34" charset="0"/>
              <a:buChar char="•"/>
              <a:defRPr/>
            </a:pPr>
            <a:r>
              <a:rPr lang="en-US" altLang="en-US" dirty="0">
                <a:solidFill>
                  <a:schemeClr val="tx1"/>
                </a:solidFill>
              </a:rPr>
              <a:t>Petition for renewal of an existing order </a:t>
            </a:r>
            <a:r>
              <a:rPr lang="en-US" altLang="en-US" b="1" u="sng" dirty="0">
                <a:solidFill>
                  <a:schemeClr val="tx1"/>
                </a:solidFill>
              </a:rPr>
              <a:t>must be filed </a:t>
            </a:r>
            <a:r>
              <a:rPr lang="en-US" altLang="en-US" dirty="0">
                <a:solidFill>
                  <a:schemeClr val="tx1"/>
                </a:solidFill>
              </a:rPr>
              <a:t>within 30 days prior to expiration of the current order.</a:t>
            </a:r>
          </a:p>
          <a:p>
            <a:pPr>
              <a:defRPr/>
            </a:pPr>
            <a:endParaRPr lang="en-US" altLang="en-US" dirty="0">
              <a:solidFill>
                <a:schemeClr val="tx1"/>
              </a:solidFill>
            </a:endParaRPr>
          </a:p>
          <a:p>
            <a:pPr marL="342900" indent="-342900">
              <a:buFont typeface="Arial" panose="020B0604020202020204" pitchFamily="34" charset="0"/>
              <a:buChar char="•"/>
              <a:defRPr/>
            </a:pPr>
            <a:r>
              <a:rPr lang="en-US" altLang="en-US" b="1" u="sng" dirty="0">
                <a:solidFill>
                  <a:schemeClr val="tx1"/>
                </a:solidFill>
              </a:rPr>
              <a:t>Timely filing </a:t>
            </a:r>
            <a:r>
              <a:rPr lang="en-US" altLang="en-US" dirty="0">
                <a:solidFill>
                  <a:schemeClr val="tx1"/>
                </a:solidFill>
              </a:rPr>
              <a:t>stays expiration of the current order.</a:t>
            </a:r>
          </a:p>
          <a:p>
            <a:pPr>
              <a:defRPr/>
            </a:pPr>
            <a:endParaRPr lang="en-US" altLang="en-US" dirty="0">
              <a:solidFill>
                <a:schemeClr val="tx1"/>
              </a:solidFill>
            </a:endParaRPr>
          </a:p>
          <a:p>
            <a:pPr marL="342900" indent="-342900">
              <a:buFont typeface="Arial" panose="020B0604020202020204" pitchFamily="34" charset="0"/>
              <a:buChar char="•"/>
              <a:defRPr/>
            </a:pPr>
            <a:r>
              <a:rPr lang="en-US" altLang="en-US" dirty="0">
                <a:solidFill>
                  <a:schemeClr val="tx1"/>
                </a:solidFill>
              </a:rPr>
              <a:t>The renewed order may not exceed 1 year from </a:t>
            </a:r>
            <a:r>
              <a:rPr lang="en-US" altLang="en-US" b="1" u="sng" dirty="0">
                <a:solidFill>
                  <a:schemeClr val="tx1"/>
                </a:solidFill>
              </a:rPr>
              <a:t>expiration</a:t>
            </a:r>
            <a:r>
              <a:rPr lang="en-US" altLang="en-US" dirty="0">
                <a:solidFill>
                  <a:schemeClr val="tx1"/>
                </a:solidFill>
              </a:rPr>
              <a:t> of the current order.</a:t>
            </a:r>
          </a:p>
          <a:p>
            <a:endParaRPr lang="en-US" dirty="0"/>
          </a:p>
        </p:txBody>
      </p:sp>
      <p:sp>
        <p:nvSpPr>
          <p:cNvPr id="3" name="Text Placeholder 2">
            <a:extLst>
              <a:ext uri="{FF2B5EF4-FFF2-40B4-BE49-F238E27FC236}">
                <a16:creationId xmlns:a16="http://schemas.microsoft.com/office/drawing/2014/main" id="{BC98D8E7-77A9-410F-B440-A660B768158B}"/>
              </a:ext>
            </a:extLst>
          </p:cNvPr>
          <p:cNvSpPr>
            <a:spLocks noGrp="1"/>
          </p:cNvSpPr>
          <p:nvPr>
            <p:ph type="body" sz="quarter" idx="12"/>
          </p:nvPr>
        </p:nvSpPr>
        <p:spPr>
          <a:xfrm>
            <a:off x="228600" y="514350"/>
            <a:ext cx="8458200" cy="762000"/>
          </a:xfrm>
        </p:spPr>
        <p:txBody>
          <a:bodyPr/>
          <a:lstStyle/>
          <a:p>
            <a:pPr algn="ctr"/>
            <a:r>
              <a:rPr lang="en-US" dirty="0"/>
              <a:t>Renewals MHL 9.60 (k)</a:t>
            </a:r>
          </a:p>
        </p:txBody>
      </p:sp>
    </p:spTree>
    <p:extLst>
      <p:ext uri="{BB962C8B-B14F-4D97-AF65-F5344CB8AC3E}">
        <p14:creationId xmlns:p14="http://schemas.microsoft.com/office/powerpoint/2010/main" val="1319997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E7FDD3-BA4E-41BB-98E7-BA06DEB9367E}"/>
              </a:ext>
            </a:extLst>
          </p:cNvPr>
          <p:cNvSpPr>
            <a:spLocks noGrp="1"/>
          </p:cNvSpPr>
          <p:nvPr>
            <p:ph type="body" sz="quarter" idx="11"/>
          </p:nvPr>
        </p:nvSpPr>
        <p:spPr>
          <a:xfrm>
            <a:off x="228600" y="1504950"/>
            <a:ext cx="8458200" cy="3124200"/>
          </a:xfrm>
        </p:spPr>
        <p:txBody>
          <a:bodyPr/>
          <a:lstStyle/>
          <a:p>
            <a:pPr>
              <a:defRPr/>
            </a:pPr>
            <a:r>
              <a:rPr lang="en-US" altLang="en-US" sz="2000" dirty="0">
                <a:solidFill>
                  <a:schemeClr val="tx1"/>
                </a:solidFill>
              </a:rPr>
              <a:t>Authorized petitioners for renewal of AOT orders are limited to:</a:t>
            </a:r>
          </a:p>
          <a:p>
            <a:pPr lvl="1">
              <a:defRPr/>
            </a:pPr>
            <a:r>
              <a:rPr lang="en-US" altLang="en-US" sz="2000" dirty="0"/>
              <a:t>County Director of Community Services (DCS)</a:t>
            </a:r>
          </a:p>
          <a:p>
            <a:pPr lvl="1">
              <a:buFont typeface="Wingdings 3" charset="2"/>
              <a:buChar char=""/>
              <a:defRPr/>
            </a:pPr>
            <a:endParaRPr lang="en-US" altLang="en-US" sz="2000" dirty="0"/>
          </a:p>
          <a:p>
            <a:pPr lvl="1">
              <a:defRPr/>
            </a:pPr>
            <a:r>
              <a:rPr lang="en-US" altLang="en-US" sz="2000" dirty="0"/>
              <a:t>Family member who acted as the original petitioner, </a:t>
            </a:r>
            <a:r>
              <a:rPr lang="en-US" altLang="en-US" sz="2000" u="sng" dirty="0"/>
              <a:t>if</a:t>
            </a:r>
            <a:r>
              <a:rPr lang="en-US" altLang="en-US" sz="2000" dirty="0"/>
              <a:t> he or she retains his or her original status</a:t>
            </a:r>
          </a:p>
          <a:p>
            <a:pPr lvl="1">
              <a:buFont typeface="Wingdings 3" charset="2"/>
              <a:buChar char=""/>
              <a:defRPr/>
            </a:pPr>
            <a:endParaRPr lang="en-US" altLang="en-US" sz="2000" dirty="0"/>
          </a:p>
          <a:p>
            <a:pPr lvl="1">
              <a:defRPr/>
            </a:pPr>
            <a:r>
              <a:rPr lang="en-US" altLang="en-US" sz="2000" dirty="0"/>
              <a:t>Roommate who acted as the original petitioner, </a:t>
            </a:r>
            <a:r>
              <a:rPr lang="en-US" altLang="en-US" sz="2000" u="sng" dirty="0"/>
              <a:t>if</a:t>
            </a:r>
            <a:r>
              <a:rPr lang="en-US" altLang="en-US" sz="2000" dirty="0"/>
              <a:t> he or she retains his or her original status</a:t>
            </a:r>
          </a:p>
          <a:p>
            <a:endParaRPr lang="en-US" dirty="0"/>
          </a:p>
        </p:txBody>
      </p:sp>
      <p:sp>
        <p:nvSpPr>
          <p:cNvPr id="3" name="Text Placeholder 2">
            <a:extLst>
              <a:ext uri="{FF2B5EF4-FFF2-40B4-BE49-F238E27FC236}">
                <a16:creationId xmlns:a16="http://schemas.microsoft.com/office/drawing/2014/main" id="{6CED3450-BE57-4758-AE87-C784F511B0F0}"/>
              </a:ext>
            </a:extLst>
          </p:cNvPr>
          <p:cNvSpPr>
            <a:spLocks noGrp="1"/>
          </p:cNvSpPr>
          <p:nvPr>
            <p:ph type="body" sz="quarter" idx="12"/>
          </p:nvPr>
        </p:nvSpPr>
        <p:spPr>
          <a:xfrm>
            <a:off x="228600" y="514350"/>
            <a:ext cx="8686800" cy="762000"/>
          </a:xfrm>
        </p:spPr>
        <p:txBody>
          <a:bodyPr/>
          <a:lstStyle/>
          <a:p>
            <a:pPr algn="ctr"/>
            <a:r>
              <a:rPr lang="en-US" altLang="en-US" dirty="0"/>
              <a:t>Renewals (continued)</a:t>
            </a:r>
            <a:endParaRPr lang="en-US" dirty="0"/>
          </a:p>
        </p:txBody>
      </p:sp>
    </p:spTree>
    <p:extLst>
      <p:ext uri="{BB962C8B-B14F-4D97-AF65-F5344CB8AC3E}">
        <p14:creationId xmlns:p14="http://schemas.microsoft.com/office/powerpoint/2010/main" val="2661892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6B3337-97FF-4242-B750-4012AD3E8C7E}"/>
              </a:ext>
            </a:extLst>
          </p:cNvPr>
          <p:cNvSpPr>
            <a:spLocks noGrp="1"/>
          </p:cNvSpPr>
          <p:nvPr>
            <p:ph type="body" sz="quarter" idx="11"/>
          </p:nvPr>
        </p:nvSpPr>
        <p:spPr>
          <a:xfrm>
            <a:off x="228600" y="1962150"/>
            <a:ext cx="8763000" cy="2590800"/>
          </a:xfrm>
        </p:spPr>
        <p:txBody>
          <a:bodyPr/>
          <a:lstStyle/>
          <a:p>
            <a:pPr>
              <a:lnSpc>
                <a:spcPct val="90000"/>
              </a:lnSpc>
              <a:defRPr/>
            </a:pPr>
            <a:r>
              <a:rPr lang="en-US" altLang="en-US" dirty="0">
                <a:solidFill>
                  <a:schemeClr val="tx1"/>
                </a:solidFill>
              </a:rPr>
              <a:t>The individual, MHLS or other counsel, and any other entity acting on the individual’s behalf may move to stay, vacate, or modify the AOT order.  </a:t>
            </a:r>
          </a:p>
          <a:p>
            <a:pPr>
              <a:lnSpc>
                <a:spcPct val="90000"/>
              </a:lnSpc>
              <a:buFont typeface="Wingdings 3" charset="2"/>
              <a:buChar char=""/>
              <a:defRPr/>
            </a:pPr>
            <a:endParaRPr lang="en-US" altLang="en-US" dirty="0">
              <a:solidFill>
                <a:schemeClr val="tx1"/>
              </a:solidFill>
            </a:endParaRPr>
          </a:p>
          <a:p>
            <a:pPr>
              <a:lnSpc>
                <a:spcPct val="90000"/>
              </a:lnSpc>
              <a:defRPr/>
            </a:pPr>
            <a:r>
              <a:rPr lang="en-US" altLang="en-US" dirty="0">
                <a:solidFill>
                  <a:schemeClr val="tx1"/>
                </a:solidFill>
              </a:rPr>
              <a:t>Service of all court papers is required upon the same parties served for the AOT petition that resulted in the order.</a:t>
            </a:r>
          </a:p>
          <a:p>
            <a:endParaRPr lang="en-US" dirty="0"/>
          </a:p>
        </p:txBody>
      </p:sp>
      <p:sp>
        <p:nvSpPr>
          <p:cNvPr id="3" name="Text Placeholder 2">
            <a:extLst>
              <a:ext uri="{FF2B5EF4-FFF2-40B4-BE49-F238E27FC236}">
                <a16:creationId xmlns:a16="http://schemas.microsoft.com/office/drawing/2014/main" id="{96EAC1B4-4725-47C3-BCFF-A2C283D6304D}"/>
              </a:ext>
            </a:extLst>
          </p:cNvPr>
          <p:cNvSpPr>
            <a:spLocks noGrp="1"/>
          </p:cNvSpPr>
          <p:nvPr>
            <p:ph type="body" sz="quarter" idx="12"/>
          </p:nvPr>
        </p:nvSpPr>
        <p:spPr>
          <a:xfrm>
            <a:off x="228600" y="514350"/>
            <a:ext cx="8458200" cy="1295400"/>
          </a:xfrm>
        </p:spPr>
        <p:txBody>
          <a:bodyPr/>
          <a:lstStyle/>
          <a:p>
            <a:pPr algn="ctr"/>
            <a:r>
              <a:rPr lang="en-US" dirty="0"/>
              <a:t>Applications to Stay, Vacate, or Modify Orders </a:t>
            </a:r>
          </a:p>
          <a:p>
            <a:pPr algn="ctr"/>
            <a:r>
              <a:rPr lang="en-US" sz="2400" dirty="0"/>
              <a:t>MHL 9.60 (1)</a:t>
            </a:r>
          </a:p>
        </p:txBody>
      </p:sp>
    </p:spTree>
    <p:extLst>
      <p:ext uri="{BB962C8B-B14F-4D97-AF65-F5344CB8AC3E}">
        <p14:creationId xmlns:p14="http://schemas.microsoft.com/office/powerpoint/2010/main" val="304972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514350"/>
            <a:ext cx="8686800" cy="584775"/>
          </a:xfrm>
          <a:prstGeom prst="rect">
            <a:avLst/>
          </a:prstGeom>
          <a:noFill/>
          <a:ln>
            <a:noFill/>
          </a:ln>
        </p:spPr>
        <p:txBody>
          <a:bodyPr wrap="square" rtlCol="0">
            <a:spAutoFit/>
          </a:bodyPr>
          <a:lstStyle/>
          <a:p>
            <a:pPr algn="ctr"/>
            <a:r>
              <a:rPr lang="en-US" sz="3200" b="1" dirty="0">
                <a:solidFill>
                  <a:srgbClr val="553278"/>
                </a:solidFill>
                <a:latin typeface="Arial" panose="020B0604020202020204" pitchFamily="34" charset="0"/>
                <a:cs typeface="Arial" panose="020B0604020202020204" pitchFamily="34" charset="0"/>
              </a:rPr>
              <a:t>History</a:t>
            </a:r>
          </a:p>
        </p:txBody>
      </p:sp>
      <p:sp>
        <p:nvSpPr>
          <p:cNvPr id="12" name="TextBox 11"/>
          <p:cNvSpPr txBox="1"/>
          <p:nvPr/>
        </p:nvSpPr>
        <p:spPr>
          <a:xfrm>
            <a:off x="114300" y="1276350"/>
            <a:ext cx="8763000" cy="2308324"/>
          </a:xfrm>
          <a:prstGeom prst="rect">
            <a:avLst/>
          </a:prstGeom>
          <a:noFill/>
          <a:ln>
            <a:noFill/>
          </a:ln>
        </p:spPr>
        <p:txBody>
          <a:bodyPr wrap="square" rtlCol="0">
            <a:spAutoFit/>
          </a:bodyPr>
          <a:lstStyle/>
          <a:p>
            <a:pPr>
              <a:spcBef>
                <a:spcPct val="0"/>
              </a:spcBef>
              <a:defRPr/>
            </a:pPr>
            <a:r>
              <a:rPr lang="en-US" altLang="en-US" sz="2400" dirty="0"/>
              <a:t>In January 1999, Kendra </a:t>
            </a:r>
            <a:r>
              <a:rPr lang="en-US" altLang="en-US" sz="2400" dirty="0" err="1"/>
              <a:t>Webdale</a:t>
            </a:r>
            <a:r>
              <a:rPr lang="en-US" altLang="en-US" sz="2400" dirty="0"/>
              <a:t> was pushed from a NYC subway platform to her death.  She was pushed by a man living in the community who was not being treated for his serious mental illness.  </a:t>
            </a:r>
          </a:p>
          <a:p>
            <a:pPr>
              <a:spcBef>
                <a:spcPct val="0"/>
              </a:spcBef>
              <a:defRPr/>
            </a:pPr>
            <a:endParaRPr lang="en-US" altLang="en-US" sz="2400" dirty="0"/>
          </a:p>
          <a:p>
            <a:pPr algn="ctr">
              <a:spcBef>
                <a:spcPct val="0"/>
              </a:spcBef>
              <a:defRPr/>
            </a:pPr>
            <a:r>
              <a:rPr lang="en-US" altLang="en-US" sz="2400" dirty="0"/>
              <a:t>Kendra’s Law (Mental Hygiene Law 9.60) was signed in August 1999 and went into effect on November 8th, 1999.    </a:t>
            </a:r>
          </a:p>
        </p:txBody>
      </p:sp>
    </p:spTree>
    <p:extLst>
      <p:ext uri="{BB962C8B-B14F-4D97-AF65-F5344CB8AC3E}">
        <p14:creationId xmlns:p14="http://schemas.microsoft.com/office/powerpoint/2010/main" val="2731407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9FB3FE-FC94-4885-A46B-40D6D902C973}"/>
              </a:ext>
            </a:extLst>
          </p:cNvPr>
          <p:cNvSpPr>
            <a:spLocks noGrp="1"/>
          </p:cNvSpPr>
          <p:nvPr>
            <p:ph type="body" sz="quarter" idx="11"/>
          </p:nvPr>
        </p:nvSpPr>
        <p:spPr>
          <a:xfrm>
            <a:off x="228600" y="1504950"/>
            <a:ext cx="8534400" cy="3429000"/>
          </a:xfrm>
        </p:spPr>
        <p:txBody>
          <a:bodyPr/>
          <a:lstStyle/>
          <a:p>
            <a:pPr marL="342900" indent="-342900">
              <a:lnSpc>
                <a:spcPct val="80000"/>
              </a:lnSpc>
              <a:buFont typeface="Arial" panose="020B0604020202020204" pitchFamily="34" charset="0"/>
              <a:buChar char="•"/>
              <a:defRPr/>
            </a:pPr>
            <a:r>
              <a:rPr lang="en-US" altLang="en-US" sz="2000" dirty="0">
                <a:solidFill>
                  <a:schemeClr val="tx1"/>
                </a:solidFill>
              </a:rPr>
              <a:t>When a physician determines that: </a:t>
            </a:r>
          </a:p>
          <a:p>
            <a:pPr lvl="1">
              <a:lnSpc>
                <a:spcPct val="80000"/>
              </a:lnSpc>
              <a:defRPr/>
            </a:pPr>
            <a:r>
              <a:rPr lang="en-US" altLang="en-US" sz="2000" dirty="0"/>
              <a:t>An individual failed to comply with court-ordered treatment, and</a:t>
            </a:r>
          </a:p>
          <a:p>
            <a:pPr lvl="1">
              <a:lnSpc>
                <a:spcPct val="80000"/>
              </a:lnSpc>
              <a:defRPr/>
            </a:pPr>
            <a:r>
              <a:rPr lang="en-US" altLang="en-US" sz="2000" dirty="0"/>
              <a:t>Efforts were made to secure compliance, and</a:t>
            </a:r>
          </a:p>
          <a:p>
            <a:pPr lvl="1">
              <a:lnSpc>
                <a:spcPct val="80000"/>
              </a:lnSpc>
              <a:defRPr/>
            </a:pPr>
            <a:r>
              <a:rPr lang="en-US" altLang="en-US" sz="2000" dirty="0"/>
              <a:t>The individual may need involuntary admission to a hospital</a:t>
            </a:r>
          </a:p>
          <a:p>
            <a:pPr marL="457200" lvl="1" indent="0">
              <a:lnSpc>
                <a:spcPct val="80000"/>
              </a:lnSpc>
              <a:buNone/>
              <a:defRPr/>
            </a:pPr>
            <a:r>
              <a:rPr lang="en-US" altLang="en-US" sz="2000" dirty="0"/>
              <a:t>	(This also applies to individuals with a missing status)</a:t>
            </a:r>
          </a:p>
          <a:p>
            <a:pPr marL="342900" indent="-342900">
              <a:lnSpc>
                <a:spcPct val="80000"/>
              </a:lnSpc>
              <a:buFont typeface="Arial" panose="020B0604020202020204" pitchFamily="34" charset="0"/>
              <a:buChar char="•"/>
              <a:defRPr/>
            </a:pPr>
            <a:r>
              <a:rPr lang="en-US" altLang="en-US" sz="2000" dirty="0">
                <a:solidFill>
                  <a:schemeClr val="tx1"/>
                </a:solidFill>
              </a:rPr>
              <a:t>Then:</a:t>
            </a:r>
          </a:p>
          <a:p>
            <a:pPr lvl="1">
              <a:lnSpc>
                <a:spcPct val="80000"/>
              </a:lnSpc>
              <a:defRPr/>
            </a:pPr>
            <a:r>
              <a:rPr lang="en-US" altLang="en-US" sz="2000" dirty="0"/>
              <a:t>The County DCS may order the removal and transport of the individual to a hospital for examination to determine the need for civil commitment</a:t>
            </a:r>
          </a:p>
          <a:p>
            <a:pPr marL="342900" indent="-342900">
              <a:lnSpc>
                <a:spcPct val="80000"/>
              </a:lnSpc>
              <a:buFont typeface="Arial" panose="020B0604020202020204" pitchFamily="34" charset="0"/>
              <a:buChar char="•"/>
              <a:defRPr/>
            </a:pPr>
            <a:r>
              <a:rPr lang="en-US" altLang="en-US" sz="2000" dirty="0">
                <a:solidFill>
                  <a:schemeClr val="tx1"/>
                </a:solidFill>
              </a:rPr>
              <a:t>The hospitalization is not to exceed 72 hours.</a:t>
            </a:r>
          </a:p>
          <a:p>
            <a:endParaRPr lang="en-US" dirty="0"/>
          </a:p>
        </p:txBody>
      </p:sp>
      <p:sp>
        <p:nvSpPr>
          <p:cNvPr id="3" name="Text Placeholder 2">
            <a:extLst>
              <a:ext uri="{FF2B5EF4-FFF2-40B4-BE49-F238E27FC236}">
                <a16:creationId xmlns:a16="http://schemas.microsoft.com/office/drawing/2014/main" id="{7446D98E-E1CF-48F8-9EC1-68614B4600FB}"/>
              </a:ext>
            </a:extLst>
          </p:cNvPr>
          <p:cNvSpPr>
            <a:spLocks noGrp="1"/>
          </p:cNvSpPr>
          <p:nvPr>
            <p:ph type="body" sz="quarter" idx="12"/>
          </p:nvPr>
        </p:nvSpPr>
        <p:spPr>
          <a:xfrm>
            <a:off x="228600" y="514350"/>
            <a:ext cx="8610600" cy="990600"/>
          </a:xfrm>
        </p:spPr>
        <p:txBody>
          <a:bodyPr/>
          <a:lstStyle/>
          <a:p>
            <a:pPr algn="ctr"/>
            <a:r>
              <a:rPr lang="en-US" altLang="en-US" dirty="0"/>
              <a:t>Removals</a:t>
            </a:r>
            <a:br>
              <a:rPr lang="en-US" altLang="en-US" dirty="0"/>
            </a:br>
            <a:r>
              <a:rPr lang="en-US" altLang="en-US" sz="2800" dirty="0"/>
              <a:t>MHL </a:t>
            </a:r>
            <a:r>
              <a:rPr lang="en-US" altLang="en-US" sz="2800" dirty="0">
                <a:cs typeface="Times New Roman" panose="02020603050405020304" pitchFamily="18" charset="0"/>
              </a:rPr>
              <a:t>9.60(n)</a:t>
            </a:r>
            <a:endParaRPr lang="en-US" dirty="0"/>
          </a:p>
        </p:txBody>
      </p:sp>
    </p:spTree>
    <p:extLst>
      <p:ext uri="{BB962C8B-B14F-4D97-AF65-F5344CB8AC3E}">
        <p14:creationId xmlns:p14="http://schemas.microsoft.com/office/powerpoint/2010/main" val="1033661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4AD34F-1ED8-4852-9376-40BBC999D452}"/>
              </a:ext>
            </a:extLst>
          </p:cNvPr>
          <p:cNvSpPr>
            <a:spLocks noGrp="1"/>
          </p:cNvSpPr>
          <p:nvPr>
            <p:ph type="body" sz="quarter" idx="11"/>
          </p:nvPr>
        </p:nvSpPr>
        <p:spPr>
          <a:xfrm>
            <a:off x="228600" y="1504950"/>
            <a:ext cx="8915400" cy="3200400"/>
          </a:xfrm>
        </p:spPr>
        <p:txBody>
          <a:bodyPr/>
          <a:lstStyle/>
          <a:p>
            <a:pPr marL="342900" indent="-342900">
              <a:lnSpc>
                <a:spcPct val="90000"/>
              </a:lnSpc>
              <a:buFont typeface="Arial" panose="020B0604020202020204" pitchFamily="34" charset="0"/>
              <a:buChar char="•"/>
              <a:defRPr/>
            </a:pPr>
            <a:r>
              <a:rPr lang="en-US" altLang="en-US" sz="2000" dirty="0">
                <a:solidFill>
                  <a:schemeClr val="tx1"/>
                </a:solidFill>
              </a:rPr>
              <a:t>If, during the 72 hour period: </a:t>
            </a:r>
          </a:p>
          <a:p>
            <a:pPr lvl="1">
              <a:lnSpc>
                <a:spcPct val="90000"/>
              </a:lnSpc>
              <a:defRPr/>
            </a:pPr>
            <a:r>
              <a:rPr lang="en-US" altLang="en-US" sz="2000" dirty="0"/>
              <a:t>The individual does not meet the legal standard for involuntary admission and retention, and </a:t>
            </a:r>
          </a:p>
          <a:p>
            <a:pPr lvl="1">
              <a:lnSpc>
                <a:spcPct val="90000"/>
              </a:lnSpc>
              <a:defRPr/>
            </a:pPr>
            <a:r>
              <a:rPr lang="en-US" altLang="en-US" sz="2000" dirty="0"/>
              <a:t>Is unwilling to remain voluntarily</a:t>
            </a:r>
          </a:p>
          <a:p>
            <a:pPr marL="342900" indent="-342900">
              <a:lnSpc>
                <a:spcPct val="90000"/>
              </a:lnSpc>
              <a:buFont typeface="Arial" panose="020B0604020202020204" pitchFamily="34" charset="0"/>
              <a:buChar char="•"/>
              <a:defRPr/>
            </a:pPr>
            <a:r>
              <a:rPr lang="en-US" altLang="en-US" sz="2000" dirty="0">
                <a:solidFill>
                  <a:schemeClr val="tx1"/>
                </a:solidFill>
              </a:rPr>
              <a:t>Then:</a:t>
            </a:r>
          </a:p>
          <a:p>
            <a:pPr lvl="1">
              <a:lnSpc>
                <a:spcPct val="90000"/>
              </a:lnSpc>
              <a:defRPr/>
            </a:pPr>
            <a:r>
              <a:rPr lang="en-US" altLang="en-US" sz="2000" dirty="0"/>
              <a:t>He or she </a:t>
            </a:r>
            <a:r>
              <a:rPr lang="en-US" altLang="en-US" sz="2000" b="1" u="sng" dirty="0"/>
              <a:t>must</a:t>
            </a:r>
            <a:r>
              <a:rPr lang="en-US" altLang="en-US" sz="2000" dirty="0"/>
              <a:t> be released</a:t>
            </a:r>
          </a:p>
          <a:p>
            <a:pPr marL="342900" indent="-342900">
              <a:lnSpc>
                <a:spcPct val="90000"/>
              </a:lnSpc>
              <a:buFont typeface="Arial" panose="020B0604020202020204" pitchFamily="34" charset="0"/>
              <a:buChar char="•"/>
              <a:defRPr/>
            </a:pPr>
            <a:r>
              <a:rPr lang="en-US" altLang="en-US" sz="2000" dirty="0">
                <a:solidFill>
                  <a:schemeClr val="tx1"/>
                </a:solidFill>
              </a:rPr>
              <a:t>Failure to comply with an AOT order is not grounds for involuntary civil commitment or a finding of contempt of court.</a:t>
            </a:r>
          </a:p>
          <a:p>
            <a:endParaRPr lang="en-US" dirty="0"/>
          </a:p>
        </p:txBody>
      </p:sp>
      <p:sp>
        <p:nvSpPr>
          <p:cNvPr id="3" name="Text Placeholder 2">
            <a:extLst>
              <a:ext uri="{FF2B5EF4-FFF2-40B4-BE49-F238E27FC236}">
                <a16:creationId xmlns:a16="http://schemas.microsoft.com/office/drawing/2014/main" id="{F839C29E-0546-42C7-ACFF-F977FDABE63A}"/>
              </a:ext>
            </a:extLst>
          </p:cNvPr>
          <p:cNvSpPr>
            <a:spLocks noGrp="1"/>
          </p:cNvSpPr>
          <p:nvPr>
            <p:ph type="body" sz="quarter" idx="12"/>
          </p:nvPr>
        </p:nvSpPr>
        <p:spPr>
          <a:xfrm>
            <a:off x="228600" y="514350"/>
            <a:ext cx="8686800" cy="762000"/>
          </a:xfrm>
        </p:spPr>
        <p:txBody>
          <a:bodyPr/>
          <a:lstStyle/>
          <a:p>
            <a:pPr algn="ctr"/>
            <a:r>
              <a:rPr lang="en-US" altLang="en-US" dirty="0"/>
              <a:t>Removals (continued)</a:t>
            </a:r>
            <a:endParaRPr lang="en-US" dirty="0"/>
          </a:p>
        </p:txBody>
      </p:sp>
    </p:spTree>
    <p:extLst>
      <p:ext uri="{BB962C8B-B14F-4D97-AF65-F5344CB8AC3E}">
        <p14:creationId xmlns:p14="http://schemas.microsoft.com/office/powerpoint/2010/main" val="423651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EA9A6A-6E81-4698-BDA9-FBF82030E2AE}"/>
              </a:ext>
            </a:extLst>
          </p:cNvPr>
          <p:cNvSpPr>
            <a:spLocks noGrp="1"/>
          </p:cNvSpPr>
          <p:nvPr>
            <p:ph type="body" sz="quarter" idx="11"/>
          </p:nvPr>
        </p:nvSpPr>
        <p:spPr>
          <a:xfrm>
            <a:off x="228600" y="1504950"/>
            <a:ext cx="8458200" cy="3638550"/>
          </a:xfrm>
        </p:spPr>
        <p:txBody>
          <a:bodyPr/>
          <a:lstStyle/>
          <a:p>
            <a:pPr lvl="1">
              <a:buFont typeface="Arial" panose="020B0604020202020204" pitchFamily="34" charset="0"/>
              <a:buChar char="•"/>
            </a:pPr>
            <a:r>
              <a:rPr lang="en-US" altLang="en-US" sz="2000" dirty="0">
                <a:ea typeface="Calibri" panose="020F0502020204030204" pitchFamily="34" charset="0"/>
                <a:cs typeface="Calibri" panose="020F0502020204030204" pitchFamily="34" charset="0"/>
              </a:rPr>
              <a:t>Reduced Incarcerations by 73%</a:t>
            </a:r>
          </a:p>
          <a:p>
            <a:pPr lvl="1">
              <a:buFont typeface="Arial" panose="020B0604020202020204" pitchFamily="34" charset="0"/>
              <a:buChar char="•"/>
            </a:pPr>
            <a:r>
              <a:rPr lang="en-US" altLang="en-US" sz="2000" dirty="0">
                <a:ea typeface="Calibri" panose="020F0502020204030204" pitchFamily="34" charset="0"/>
                <a:cs typeface="Calibri" panose="020F0502020204030204" pitchFamily="34" charset="0"/>
              </a:rPr>
              <a:t>Greater engagement in service and use of prescribed medication</a:t>
            </a:r>
          </a:p>
          <a:p>
            <a:pPr lvl="1">
              <a:buFont typeface="Arial" panose="020B0604020202020204" pitchFamily="34" charset="0"/>
              <a:buChar char="•"/>
            </a:pPr>
            <a:r>
              <a:rPr lang="en-US" altLang="en-US" sz="2000" dirty="0">
                <a:ea typeface="Calibri" panose="020F0502020204030204" pitchFamily="34" charset="0"/>
                <a:cs typeface="Calibri" panose="020F0502020204030204" pitchFamily="34" charset="0"/>
              </a:rPr>
              <a:t>Reduced homelessness by 64%</a:t>
            </a:r>
          </a:p>
          <a:p>
            <a:pPr lvl="1">
              <a:buFont typeface="Arial" panose="020B0604020202020204" pitchFamily="34" charset="0"/>
              <a:buChar char="•"/>
            </a:pPr>
            <a:r>
              <a:rPr lang="en-US" altLang="en-US" sz="2000" dirty="0">
                <a:ea typeface="Calibri" panose="020F0502020204030204" pitchFamily="34" charset="0"/>
                <a:cs typeface="Calibri" panose="020F0502020204030204" pitchFamily="34" charset="0"/>
              </a:rPr>
              <a:t>Outcome at end of an order: Half leave AOT in a positive manner/10% leave for reasons unrelated to mental illness</a:t>
            </a:r>
          </a:p>
          <a:p>
            <a:pPr lvl="1">
              <a:buFont typeface="Arial" panose="020B0604020202020204" pitchFamily="34" charset="0"/>
              <a:buChar char="•"/>
            </a:pPr>
            <a:r>
              <a:rPr lang="en-US" altLang="en-US" sz="2000" dirty="0">
                <a:ea typeface="Calibri" panose="020F0502020204030204" pitchFamily="34" charset="0"/>
                <a:cs typeface="Calibri" panose="020F0502020204030204" pitchFamily="34" charset="0"/>
              </a:rPr>
              <a:t>Decrease frequency &amp; duration of hospitalizations by 66%</a:t>
            </a:r>
          </a:p>
          <a:p>
            <a:endParaRPr lang="en-US" dirty="0"/>
          </a:p>
        </p:txBody>
      </p:sp>
      <p:sp>
        <p:nvSpPr>
          <p:cNvPr id="3" name="Text Placeholder 2">
            <a:extLst>
              <a:ext uri="{FF2B5EF4-FFF2-40B4-BE49-F238E27FC236}">
                <a16:creationId xmlns:a16="http://schemas.microsoft.com/office/drawing/2014/main" id="{FDCF5951-64FF-4D30-A6D2-6180D4D9ADB4}"/>
              </a:ext>
            </a:extLst>
          </p:cNvPr>
          <p:cNvSpPr>
            <a:spLocks noGrp="1"/>
          </p:cNvSpPr>
          <p:nvPr>
            <p:ph type="body" sz="quarter" idx="12"/>
          </p:nvPr>
        </p:nvSpPr>
        <p:spPr>
          <a:xfrm>
            <a:off x="228600" y="514350"/>
            <a:ext cx="8610600" cy="990600"/>
          </a:xfrm>
        </p:spPr>
        <p:txBody>
          <a:bodyPr/>
          <a:lstStyle/>
          <a:p>
            <a:pPr algn="ctr"/>
            <a:r>
              <a:rPr lang="en-US" altLang="en-US" dirty="0"/>
              <a:t>What The Numbers Say About AOT</a:t>
            </a:r>
            <a:endParaRPr lang="en-US" dirty="0"/>
          </a:p>
        </p:txBody>
      </p:sp>
    </p:spTree>
    <p:extLst>
      <p:ext uri="{BB962C8B-B14F-4D97-AF65-F5344CB8AC3E}">
        <p14:creationId xmlns:p14="http://schemas.microsoft.com/office/powerpoint/2010/main" val="1190887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2AF60E-5D04-492D-BE88-AC8E42C67A14}"/>
              </a:ext>
            </a:extLst>
          </p:cNvPr>
          <p:cNvSpPr>
            <a:spLocks noGrp="1"/>
          </p:cNvSpPr>
          <p:nvPr>
            <p:ph type="body" sz="quarter" idx="11"/>
          </p:nvPr>
        </p:nvSpPr>
        <p:spPr>
          <a:xfrm>
            <a:off x="228600" y="1504950"/>
            <a:ext cx="8610600" cy="3276600"/>
          </a:xfrm>
        </p:spPr>
        <p:txBody>
          <a:bodyPr/>
          <a:lstStyle/>
          <a:p>
            <a:pPr>
              <a:defRPr/>
            </a:pPr>
            <a:r>
              <a:rPr lang="en-US" altLang="en-US" b="1" dirty="0">
                <a:solidFill>
                  <a:schemeClr val="tx1"/>
                </a:solidFill>
              </a:rPr>
              <a:t>To learn more about Kendra’s Law, visit the OMH website:</a:t>
            </a:r>
          </a:p>
          <a:p>
            <a:pPr>
              <a:defRPr/>
            </a:pPr>
            <a:endParaRPr lang="en-US" altLang="en-US" b="1" dirty="0">
              <a:solidFill>
                <a:schemeClr val="tx1"/>
              </a:solidFill>
            </a:endParaRPr>
          </a:p>
          <a:p>
            <a:pPr marL="1828800">
              <a:defRPr/>
            </a:pPr>
            <a:r>
              <a:rPr lang="en-US" altLang="en-US" u="sng" dirty="0">
                <a:solidFill>
                  <a:schemeClr val="tx2"/>
                </a:solidFill>
                <a:hlinkClick r:id="rId3"/>
              </a:rPr>
              <a:t>https://my.omh.ny.gov/bi/aot</a:t>
            </a:r>
            <a:endParaRPr lang="en-US" altLang="en-US" u="sng" dirty="0">
              <a:solidFill>
                <a:schemeClr val="tx2"/>
              </a:solidFill>
            </a:endParaRPr>
          </a:p>
          <a:p>
            <a:pPr>
              <a:buFont typeface="Wingdings 3" charset="2"/>
              <a:buChar char=""/>
              <a:defRPr/>
            </a:pPr>
            <a:endParaRPr lang="en-US" altLang="en-US" u="sng" dirty="0">
              <a:solidFill>
                <a:schemeClr val="tx2"/>
              </a:solidFill>
            </a:endParaRPr>
          </a:p>
          <a:p>
            <a:pPr algn="ctr">
              <a:defRPr/>
            </a:pPr>
            <a:r>
              <a:rPr lang="en-US" altLang="en-US" sz="3600" u="sng" dirty="0">
                <a:solidFill>
                  <a:schemeClr val="tx1"/>
                </a:solidFill>
              </a:rPr>
              <a:t>THANK YOU!</a:t>
            </a:r>
          </a:p>
          <a:p>
            <a:endParaRPr lang="en-US" dirty="0"/>
          </a:p>
        </p:txBody>
      </p:sp>
      <p:sp>
        <p:nvSpPr>
          <p:cNvPr id="3" name="Text Placeholder 2">
            <a:extLst>
              <a:ext uri="{FF2B5EF4-FFF2-40B4-BE49-F238E27FC236}">
                <a16:creationId xmlns:a16="http://schemas.microsoft.com/office/drawing/2014/main" id="{733C9EA0-A76C-47BF-AEE1-2C9304FD9104}"/>
              </a:ext>
            </a:extLst>
          </p:cNvPr>
          <p:cNvSpPr>
            <a:spLocks noGrp="1"/>
          </p:cNvSpPr>
          <p:nvPr>
            <p:ph type="body" sz="quarter" idx="12"/>
          </p:nvPr>
        </p:nvSpPr>
        <p:spPr>
          <a:xfrm>
            <a:off x="228600" y="514350"/>
            <a:ext cx="8610600" cy="762000"/>
          </a:xfrm>
        </p:spPr>
        <p:txBody>
          <a:bodyPr/>
          <a:lstStyle/>
          <a:p>
            <a:pPr algn="ctr"/>
            <a:r>
              <a:rPr lang="en-US" altLang="en-US" dirty="0"/>
              <a:t>Additional Information:</a:t>
            </a:r>
            <a:endParaRPr lang="en-US" dirty="0"/>
          </a:p>
        </p:txBody>
      </p:sp>
    </p:spTree>
    <p:extLst>
      <p:ext uri="{BB962C8B-B14F-4D97-AF65-F5344CB8AC3E}">
        <p14:creationId xmlns:p14="http://schemas.microsoft.com/office/powerpoint/2010/main" val="1138106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A508A7-6BD7-4642-9A9F-900E5D2B5ABE}"/>
              </a:ext>
            </a:extLst>
          </p:cNvPr>
          <p:cNvSpPr>
            <a:spLocks noGrp="1"/>
          </p:cNvSpPr>
          <p:nvPr>
            <p:ph type="body" sz="quarter" idx="11"/>
          </p:nvPr>
        </p:nvSpPr>
        <p:spPr>
          <a:xfrm>
            <a:off x="228600" y="1504950"/>
            <a:ext cx="7467600" cy="3048000"/>
          </a:xfrm>
        </p:spPr>
        <p:txBody>
          <a:bodyPr/>
          <a:lstStyle/>
          <a:p>
            <a:pPr marL="609600" indent="-609600">
              <a:defRPr/>
            </a:pPr>
            <a:r>
              <a:rPr lang="en-US" altLang="en-US" dirty="0">
                <a:solidFill>
                  <a:schemeClr val="tx1"/>
                </a:solidFill>
              </a:rPr>
              <a:t>Kendra’s Law has a dual purpose:</a:t>
            </a:r>
          </a:p>
          <a:p>
            <a:pPr marL="609600" indent="-609600">
              <a:buFont typeface="Wingdings 3" charset="2"/>
              <a:buChar char=""/>
              <a:defRPr/>
            </a:pPr>
            <a:endParaRPr lang="en-US" altLang="en-US" dirty="0">
              <a:solidFill>
                <a:schemeClr val="tx1"/>
              </a:solidFill>
            </a:endParaRPr>
          </a:p>
          <a:p>
            <a:pPr marL="990600" lvl="1" indent="-533400">
              <a:buFontTx/>
              <a:buAutoNum type="arabicPeriod"/>
              <a:defRPr/>
            </a:pPr>
            <a:r>
              <a:rPr lang="en-US" altLang="en-US" sz="2400" dirty="0"/>
              <a:t>To assist individuals with mental illness to live safely in the community, and</a:t>
            </a:r>
          </a:p>
          <a:p>
            <a:pPr marL="1828800" lvl="4" indent="0">
              <a:buNone/>
              <a:defRPr/>
            </a:pPr>
            <a:endParaRPr lang="en-US" altLang="en-US" sz="2400" dirty="0"/>
          </a:p>
          <a:p>
            <a:pPr marL="990600" lvl="1" indent="-533400">
              <a:buFontTx/>
              <a:buAutoNum type="arabicPeriod"/>
              <a:defRPr/>
            </a:pPr>
            <a:r>
              <a:rPr lang="en-US" altLang="en-US" sz="2400" dirty="0"/>
              <a:t>To maintain safety in the community</a:t>
            </a:r>
          </a:p>
          <a:p>
            <a:endParaRPr lang="en-US" dirty="0"/>
          </a:p>
        </p:txBody>
      </p:sp>
      <p:sp>
        <p:nvSpPr>
          <p:cNvPr id="3" name="Text Placeholder 2">
            <a:extLst>
              <a:ext uri="{FF2B5EF4-FFF2-40B4-BE49-F238E27FC236}">
                <a16:creationId xmlns:a16="http://schemas.microsoft.com/office/drawing/2014/main" id="{3F73A028-1266-42E2-925B-0B23B6468754}"/>
              </a:ext>
            </a:extLst>
          </p:cNvPr>
          <p:cNvSpPr>
            <a:spLocks noGrp="1"/>
          </p:cNvSpPr>
          <p:nvPr>
            <p:ph type="body" sz="quarter" idx="12"/>
          </p:nvPr>
        </p:nvSpPr>
        <p:spPr>
          <a:xfrm>
            <a:off x="228600" y="514350"/>
            <a:ext cx="8458200" cy="762000"/>
          </a:xfrm>
        </p:spPr>
        <p:txBody>
          <a:bodyPr/>
          <a:lstStyle/>
          <a:p>
            <a:pPr algn="ctr"/>
            <a:r>
              <a:rPr lang="en-US" altLang="en-US" dirty="0"/>
              <a:t>Purpose</a:t>
            </a:r>
            <a:endParaRPr lang="en-US" dirty="0"/>
          </a:p>
        </p:txBody>
      </p:sp>
    </p:spTree>
    <p:extLst>
      <p:ext uri="{BB962C8B-B14F-4D97-AF65-F5344CB8AC3E}">
        <p14:creationId xmlns:p14="http://schemas.microsoft.com/office/powerpoint/2010/main" val="1900358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2BE84D-1DB7-4D3F-B2DA-2F2068BACA70}"/>
              </a:ext>
            </a:extLst>
          </p:cNvPr>
          <p:cNvSpPr>
            <a:spLocks noGrp="1"/>
          </p:cNvSpPr>
          <p:nvPr>
            <p:ph type="body" sz="quarter" idx="11"/>
          </p:nvPr>
        </p:nvSpPr>
        <p:spPr>
          <a:xfrm>
            <a:off x="228600" y="1504950"/>
            <a:ext cx="8686800" cy="3429000"/>
          </a:xfrm>
        </p:spPr>
        <p:txBody>
          <a:bodyPr/>
          <a:lstStyle/>
          <a:p>
            <a:pPr marL="609600" indent="-609600">
              <a:lnSpc>
                <a:spcPct val="80000"/>
              </a:lnSpc>
              <a:defRPr/>
            </a:pPr>
            <a:r>
              <a:rPr lang="en-US" altLang="en-US" dirty="0">
                <a:solidFill>
                  <a:schemeClr val="tx1"/>
                </a:solidFill>
              </a:rPr>
              <a:t>Eligibility criteria for AOT are based on the following factors and clinical determinations (Note the individual must meet ALL criteria): </a:t>
            </a:r>
          </a:p>
          <a:p>
            <a:pPr marL="609600" indent="-609600">
              <a:lnSpc>
                <a:spcPct val="80000"/>
              </a:lnSpc>
              <a:buFontTx/>
              <a:buAutoNum type="arabicPeriod"/>
              <a:defRPr/>
            </a:pPr>
            <a:r>
              <a:rPr lang="en-US" altLang="en-US" dirty="0">
                <a:solidFill>
                  <a:schemeClr val="tx1"/>
                </a:solidFill>
              </a:rPr>
              <a:t>18 years of age or older;</a:t>
            </a:r>
          </a:p>
          <a:p>
            <a:pPr marL="609600" indent="-609600">
              <a:lnSpc>
                <a:spcPct val="80000"/>
              </a:lnSpc>
              <a:buFontTx/>
              <a:buAutoNum type="arabicPeriod"/>
              <a:defRPr/>
            </a:pPr>
            <a:endParaRPr lang="en-US" altLang="en-US" dirty="0">
              <a:solidFill>
                <a:schemeClr val="tx1"/>
              </a:solidFill>
            </a:endParaRPr>
          </a:p>
          <a:p>
            <a:pPr marL="609600" indent="-609600">
              <a:lnSpc>
                <a:spcPct val="80000"/>
              </a:lnSpc>
              <a:buFontTx/>
              <a:buAutoNum type="arabicPeriod"/>
              <a:defRPr/>
            </a:pPr>
            <a:r>
              <a:rPr lang="en-US" altLang="en-US" dirty="0">
                <a:solidFill>
                  <a:schemeClr val="tx1"/>
                </a:solidFill>
              </a:rPr>
              <a:t>Living with a mental illness;</a:t>
            </a:r>
          </a:p>
          <a:p>
            <a:pPr marL="609600" indent="-609600">
              <a:lnSpc>
                <a:spcPct val="80000"/>
              </a:lnSpc>
              <a:buFontTx/>
              <a:buAutoNum type="arabicPeriod"/>
              <a:defRPr/>
            </a:pPr>
            <a:endParaRPr lang="en-US" altLang="en-US" dirty="0">
              <a:solidFill>
                <a:schemeClr val="tx1"/>
              </a:solidFill>
            </a:endParaRPr>
          </a:p>
          <a:p>
            <a:pPr marL="609600" indent="-609600">
              <a:lnSpc>
                <a:spcPct val="80000"/>
              </a:lnSpc>
              <a:buFontTx/>
              <a:buAutoNum type="arabicPeriod"/>
              <a:defRPr/>
            </a:pPr>
            <a:r>
              <a:rPr lang="en-US" altLang="en-US" dirty="0">
                <a:solidFill>
                  <a:schemeClr val="tx1"/>
                </a:solidFill>
              </a:rPr>
              <a:t>Unlikely to survive safely in the community without supervision;</a:t>
            </a:r>
          </a:p>
          <a:p>
            <a:endParaRPr lang="en-US" dirty="0"/>
          </a:p>
        </p:txBody>
      </p:sp>
      <p:sp>
        <p:nvSpPr>
          <p:cNvPr id="3" name="Text Placeholder 2">
            <a:extLst>
              <a:ext uri="{FF2B5EF4-FFF2-40B4-BE49-F238E27FC236}">
                <a16:creationId xmlns:a16="http://schemas.microsoft.com/office/drawing/2014/main" id="{3C428975-80A3-4643-8FA2-F00BB581F31F}"/>
              </a:ext>
            </a:extLst>
          </p:cNvPr>
          <p:cNvSpPr>
            <a:spLocks noGrp="1"/>
          </p:cNvSpPr>
          <p:nvPr>
            <p:ph type="body" sz="quarter" idx="12"/>
          </p:nvPr>
        </p:nvSpPr>
        <p:spPr>
          <a:xfrm>
            <a:off x="228600" y="514350"/>
            <a:ext cx="8382000" cy="762000"/>
          </a:xfrm>
        </p:spPr>
        <p:txBody>
          <a:bodyPr/>
          <a:lstStyle/>
          <a:p>
            <a:pPr algn="ctr"/>
            <a:r>
              <a:rPr lang="en-US" altLang="en-US" dirty="0"/>
              <a:t>Eligibility Criteria - </a:t>
            </a:r>
            <a:r>
              <a:rPr lang="en-US" altLang="en-US" sz="2400" dirty="0"/>
              <a:t>MHL §9.60(c)</a:t>
            </a:r>
            <a:endParaRPr lang="en-US" dirty="0"/>
          </a:p>
        </p:txBody>
      </p:sp>
    </p:spTree>
    <p:extLst>
      <p:ext uri="{BB962C8B-B14F-4D97-AF65-F5344CB8AC3E}">
        <p14:creationId xmlns:p14="http://schemas.microsoft.com/office/powerpoint/2010/main" val="1512739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FD0593-735F-49B4-AEB1-C7E60D88B542}"/>
              </a:ext>
            </a:extLst>
          </p:cNvPr>
          <p:cNvSpPr>
            <a:spLocks noGrp="1"/>
          </p:cNvSpPr>
          <p:nvPr>
            <p:ph type="body" sz="quarter" idx="11"/>
          </p:nvPr>
        </p:nvSpPr>
        <p:spPr>
          <a:xfrm>
            <a:off x="228600" y="1504950"/>
            <a:ext cx="8763000" cy="3505200"/>
          </a:xfrm>
        </p:spPr>
        <p:txBody>
          <a:bodyPr/>
          <a:lstStyle/>
          <a:p>
            <a:pPr marL="609600" indent="-609600">
              <a:buFontTx/>
              <a:buAutoNum type="arabicPeriod" startAt="4"/>
              <a:defRPr/>
            </a:pPr>
            <a:r>
              <a:rPr lang="en-US" altLang="en-US" b="1" dirty="0">
                <a:solidFill>
                  <a:schemeClr val="tx1"/>
                </a:solidFill>
              </a:rPr>
              <a:t>History of lack of compliance with treatment</a:t>
            </a:r>
          </a:p>
          <a:p>
            <a:pPr>
              <a:defRPr/>
            </a:pPr>
            <a:r>
              <a:rPr lang="en-US" altLang="en-US" b="1" dirty="0">
                <a:solidFill>
                  <a:schemeClr val="tx1"/>
                </a:solidFill>
              </a:rPr>
              <a:t>	- </a:t>
            </a:r>
            <a:r>
              <a:rPr lang="en-US" dirty="0">
                <a:solidFill>
                  <a:schemeClr val="tx1"/>
                </a:solidFill>
              </a:rPr>
              <a:t>prior to the filing of the petition, at least twice within the last thirty six months been a significant factor in necessitating hospitalization in a hospital, or receipt of services in a forensic or other mental health unit of a correctional facility or a local correctional facility, not including any current period, or period ending within the last six months, during which the person was or is hospitalized or incarcerated; </a:t>
            </a:r>
            <a:r>
              <a:rPr lang="en-US" b="1" u="sng" dirty="0">
                <a:solidFill>
                  <a:srgbClr val="FF0000"/>
                </a:solidFill>
              </a:rPr>
              <a:t>or</a:t>
            </a:r>
            <a:r>
              <a:rPr lang="en-US" dirty="0">
                <a:solidFill>
                  <a:schemeClr val="tx1">
                    <a:lumMod val="75000"/>
                    <a:lumOff val="25000"/>
                  </a:schemeClr>
                </a:solidFill>
              </a:rPr>
              <a:t> </a:t>
            </a:r>
          </a:p>
          <a:p>
            <a:endParaRPr lang="en-US" dirty="0"/>
          </a:p>
        </p:txBody>
      </p:sp>
      <p:sp>
        <p:nvSpPr>
          <p:cNvPr id="3" name="Text Placeholder 2">
            <a:extLst>
              <a:ext uri="{FF2B5EF4-FFF2-40B4-BE49-F238E27FC236}">
                <a16:creationId xmlns:a16="http://schemas.microsoft.com/office/drawing/2014/main" id="{673A512B-905D-47FD-9591-6F0E7D9F82EE}"/>
              </a:ext>
            </a:extLst>
          </p:cNvPr>
          <p:cNvSpPr>
            <a:spLocks noGrp="1"/>
          </p:cNvSpPr>
          <p:nvPr>
            <p:ph type="body" sz="quarter" idx="12"/>
          </p:nvPr>
        </p:nvSpPr>
        <p:spPr>
          <a:xfrm>
            <a:off x="228600" y="514350"/>
            <a:ext cx="8534400" cy="762000"/>
          </a:xfrm>
        </p:spPr>
        <p:txBody>
          <a:bodyPr/>
          <a:lstStyle/>
          <a:p>
            <a:pPr algn="ctr"/>
            <a:r>
              <a:rPr lang="en-US" altLang="en-US" dirty="0"/>
              <a:t>Eligibility Criteria </a:t>
            </a:r>
            <a:r>
              <a:rPr lang="en-US" altLang="en-US" sz="2400" dirty="0"/>
              <a:t>(continued)</a:t>
            </a:r>
            <a:endParaRPr lang="en-US" dirty="0"/>
          </a:p>
        </p:txBody>
      </p:sp>
    </p:spTree>
    <p:extLst>
      <p:ext uri="{BB962C8B-B14F-4D97-AF65-F5344CB8AC3E}">
        <p14:creationId xmlns:p14="http://schemas.microsoft.com/office/powerpoint/2010/main" val="566722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4F4D44-5022-4CCE-B5CC-2A5E9AB46112}"/>
              </a:ext>
            </a:extLst>
          </p:cNvPr>
          <p:cNvSpPr>
            <a:spLocks noGrp="1"/>
          </p:cNvSpPr>
          <p:nvPr>
            <p:ph type="body" sz="quarter" idx="11"/>
          </p:nvPr>
        </p:nvSpPr>
        <p:spPr>
          <a:xfrm>
            <a:off x="228600" y="1504950"/>
            <a:ext cx="8458200" cy="3124200"/>
          </a:xfrm>
        </p:spPr>
        <p:txBody>
          <a:bodyPr/>
          <a:lstStyle/>
          <a:p>
            <a:r>
              <a:rPr lang="en-US" altLang="en-US" dirty="0">
                <a:solidFill>
                  <a:schemeClr val="tx1"/>
                </a:solidFill>
              </a:rPr>
              <a:t>4. </a:t>
            </a:r>
            <a:r>
              <a:rPr lang="en-US" altLang="en-US" b="1" dirty="0">
                <a:solidFill>
                  <a:schemeClr val="tx1"/>
                </a:solidFill>
              </a:rPr>
              <a:t>History of lack of compliance with treatment</a:t>
            </a:r>
          </a:p>
          <a:p>
            <a:r>
              <a:rPr lang="en-US" altLang="en-US" dirty="0">
                <a:solidFill>
                  <a:schemeClr val="tx1"/>
                </a:solidFill>
              </a:rPr>
              <a:t>-prior to the filing of the petition, resulted in one of more acts of serious violent behavior toward self or others or threats of, or attempts at, serious physical harm to self or others within the last forty-eight months, not including any current period, or period ending within the last six months, in which the person was or is hospitalized or incarcerated; </a:t>
            </a:r>
            <a:r>
              <a:rPr lang="en-US" altLang="en-US" u="sng" dirty="0">
                <a:solidFill>
                  <a:srgbClr val="FF0000"/>
                </a:solidFill>
              </a:rPr>
              <a:t>or</a:t>
            </a:r>
            <a:endParaRPr lang="en-US" u="sng" dirty="0">
              <a:solidFill>
                <a:srgbClr val="FF0000"/>
              </a:solidFill>
            </a:endParaRPr>
          </a:p>
        </p:txBody>
      </p:sp>
      <p:sp>
        <p:nvSpPr>
          <p:cNvPr id="3" name="Text Placeholder 2">
            <a:extLst>
              <a:ext uri="{FF2B5EF4-FFF2-40B4-BE49-F238E27FC236}">
                <a16:creationId xmlns:a16="http://schemas.microsoft.com/office/drawing/2014/main" id="{CEBE0F98-6709-4EAB-AD8F-103D2F5D54C2}"/>
              </a:ext>
            </a:extLst>
          </p:cNvPr>
          <p:cNvSpPr>
            <a:spLocks noGrp="1"/>
          </p:cNvSpPr>
          <p:nvPr>
            <p:ph type="body" sz="quarter" idx="12"/>
          </p:nvPr>
        </p:nvSpPr>
        <p:spPr>
          <a:xfrm>
            <a:off x="228600" y="514350"/>
            <a:ext cx="8458200" cy="762000"/>
          </a:xfrm>
        </p:spPr>
        <p:txBody>
          <a:bodyPr/>
          <a:lstStyle/>
          <a:p>
            <a:pPr algn="ctr"/>
            <a:r>
              <a:rPr lang="en-US" altLang="en-US" dirty="0"/>
              <a:t>Eligibility Criteria</a:t>
            </a:r>
            <a:r>
              <a:rPr lang="en-US" altLang="en-US" sz="2400" dirty="0"/>
              <a:t> </a:t>
            </a:r>
            <a:r>
              <a:rPr lang="en-US" altLang="en-US" sz="2000" dirty="0"/>
              <a:t>(continued)</a:t>
            </a:r>
            <a:endParaRPr lang="en-US" dirty="0"/>
          </a:p>
        </p:txBody>
      </p:sp>
    </p:spTree>
    <p:extLst>
      <p:ext uri="{BB962C8B-B14F-4D97-AF65-F5344CB8AC3E}">
        <p14:creationId xmlns:p14="http://schemas.microsoft.com/office/powerpoint/2010/main" val="4063712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79258-7B24-42EF-908F-4FEB9F46EDF2}"/>
              </a:ext>
            </a:extLst>
          </p:cNvPr>
          <p:cNvSpPr>
            <a:spLocks noGrp="1"/>
          </p:cNvSpPr>
          <p:nvPr>
            <p:ph type="body" sz="quarter" idx="11"/>
          </p:nvPr>
        </p:nvSpPr>
        <p:spPr>
          <a:xfrm>
            <a:off x="228600" y="1504950"/>
            <a:ext cx="8458200" cy="3048000"/>
          </a:xfrm>
        </p:spPr>
        <p:txBody>
          <a:bodyPr/>
          <a:lstStyle/>
          <a:p>
            <a:r>
              <a:rPr lang="en-US" sz="2000" b="1" dirty="0">
                <a:solidFill>
                  <a:schemeClr val="tx1"/>
                </a:solidFill>
              </a:rPr>
              <a:t>4. History of lack of compliance with treatment</a:t>
            </a:r>
          </a:p>
          <a:p>
            <a:r>
              <a:rPr lang="en-US" sz="2000" dirty="0">
                <a:solidFill>
                  <a:schemeClr val="tx1"/>
                </a:solidFill>
              </a:rPr>
              <a:t>-where an order for AOT has expired within the last six months, and since the expiration of the order, the person has experienced substantial increase in symptoms of mental illness and such symptoms substantially interferes with or limits one or more life activities as determined by a director of community services who previously was required to coordinate and monitor the care of any individual who was subject to such expired assisted outpatient treatment order.</a:t>
            </a:r>
          </a:p>
        </p:txBody>
      </p:sp>
      <p:sp>
        <p:nvSpPr>
          <p:cNvPr id="3" name="Text Placeholder 2">
            <a:extLst>
              <a:ext uri="{FF2B5EF4-FFF2-40B4-BE49-F238E27FC236}">
                <a16:creationId xmlns:a16="http://schemas.microsoft.com/office/drawing/2014/main" id="{55B01533-662A-4EE4-85F6-DFF490895AFA}"/>
              </a:ext>
            </a:extLst>
          </p:cNvPr>
          <p:cNvSpPr>
            <a:spLocks noGrp="1"/>
          </p:cNvSpPr>
          <p:nvPr>
            <p:ph type="body" sz="quarter" idx="12"/>
          </p:nvPr>
        </p:nvSpPr>
        <p:spPr>
          <a:xfrm>
            <a:off x="228600" y="514350"/>
            <a:ext cx="8610600" cy="762000"/>
          </a:xfrm>
        </p:spPr>
        <p:txBody>
          <a:bodyPr/>
          <a:lstStyle/>
          <a:p>
            <a:pPr algn="ctr"/>
            <a:r>
              <a:rPr lang="en-US" dirty="0"/>
              <a:t>Eligibility Criteria (continued)</a:t>
            </a:r>
          </a:p>
        </p:txBody>
      </p:sp>
    </p:spTree>
    <p:extLst>
      <p:ext uri="{BB962C8B-B14F-4D97-AF65-F5344CB8AC3E}">
        <p14:creationId xmlns:p14="http://schemas.microsoft.com/office/powerpoint/2010/main" val="4002787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B0E96-F1FA-481F-AD96-2F19B3EAF38B}"/>
              </a:ext>
            </a:extLst>
          </p:cNvPr>
          <p:cNvSpPr>
            <a:spLocks noGrp="1"/>
          </p:cNvSpPr>
          <p:nvPr>
            <p:ph type="body" sz="quarter" idx="11"/>
          </p:nvPr>
        </p:nvSpPr>
        <p:spPr>
          <a:xfrm>
            <a:off x="228600" y="1504950"/>
            <a:ext cx="8382000" cy="3429000"/>
          </a:xfrm>
        </p:spPr>
        <p:txBody>
          <a:bodyPr/>
          <a:lstStyle/>
          <a:p>
            <a:pPr>
              <a:defRPr/>
            </a:pPr>
            <a:r>
              <a:rPr lang="en-US" altLang="en-US" dirty="0">
                <a:solidFill>
                  <a:schemeClr val="tx1"/>
                </a:solidFill>
              </a:rPr>
              <a:t>5. Unlikely to voluntarily participate in treatment; </a:t>
            </a:r>
          </a:p>
          <a:p>
            <a:pPr marL="609600" indent="-609600">
              <a:buFontTx/>
              <a:buAutoNum type="arabicPeriod" startAt="4"/>
              <a:defRPr/>
            </a:pPr>
            <a:endParaRPr lang="en-US" altLang="en-US" dirty="0">
              <a:solidFill>
                <a:schemeClr val="tx1"/>
              </a:solidFill>
            </a:endParaRPr>
          </a:p>
          <a:p>
            <a:pPr>
              <a:defRPr/>
            </a:pPr>
            <a:r>
              <a:rPr lang="en-US" altLang="en-US" dirty="0">
                <a:solidFill>
                  <a:schemeClr val="tx1"/>
                </a:solidFill>
              </a:rPr>
              <a:t>6. Court-ordered treatment is necessary to prevent relapse or deterioration; </a:t>
            </a:r>
            <a:r>
              <a:rPr lang="en-US" altLang="en-US" u="sng" dirty="0">
                <a:solidFill>
                  <a:schemeClr val="tx1"/>
                </a:solidFill>
              </a:rPr>
              <a:t>AND</a:t>
            </a:r>
          </a:p>
          <a:p>
            <a:pPr marL="609600" indent="-609600">
              <a:buFontTx/>
              <a:buAutoNum type="arabicPeriod" startAt="4"/>
              <a:defRPr/>
            </a:pPr>
            <a:endParaRPr lang="en-US" altLang="en-US" dirty="0">
              <a:solidFill>
                <a:schemeClr val="tx1"/>
              </a:solidFill>
            </a:endParaRPr>
          </a:p>
          <a:p>
            <a:pPr>
              <a:defRPr/>
            </a:pPr>
            <a:r>
              <a:rPr lang="en-US" altLang="en-US" dirty="0">
                <a:solidFill>
                  <a:schemeClr val="tx1"/>
                </a:solidFill>
              </a:rPr>
              <a:t>7. Likely to benefit.</a:t>
            </a:r>
          </a:p>
          <a:p>
            <a:endParaRPr lang="en-US" dirty="0"/>
          </a:p>
        </p:txBody>
      </p:sp>
      <p:sp>
        <p:nvSpPr>
          <p:cNvPr id="3" name="Text Placeholder 2">
            <a:extLst>
              <a:ext uri="{FF2B5EF4-FFF2-40B4-BE49-F238E27FC236}">
                <a16:creationId xmlns:a16="http://schemas.microsoft.com/office/drawing/2014/main" id="{3A276075-EE3C-4944-B18C-0908A90DCB5B}"/>
              </a:ext>
            </a:extLst>
          </p:cNvPr>
          <p:cNvSpPr>
            <a:spLocks noGrp="1"/>
          </p:cNvSpPr>
          <p:nvPr>
            <p:ph type="body" sz="quarter" idx="12"/>
          </p:nvPr>
        </p:nvSpPr>
        <p:spPr>
          <a:xfrm>
            <a:off x="228600" y="514350"/>
            <a:ext cx="8382000" cy="762000"/>
          </a:xfrm>
        </p:spPr>
        <p:txBody>
          <a:bodyPr/>
          <a:lstStyle/>
          <a:p>
            <a:pPr algn="ctr"/>
            <a:r>
              <a:rPr lang="en-US" altLang="en-US" dirty="0"/>
              <a:t>Eligibility Criteria</a:t>
            </a:r>
            <a:r>
              <a:rPr lang="en-US" altLang="en-US" sz="2400" dirty="0"/>
              <a:t> </a:t>
            </a:r>
            <a:r>
              <a:rPr lang="en-US" altLang="en-US" sz="2000" dirty="0"/>
              <a:t>(continued)</a:t>
            </a:r>
            <a:endParaRPr lang="en-US" dirty="0"/>
          </a:p>
        </p:txBody>
      </p:sp>
    </p:spTree>
    <p:extLst>
      <p:ext uri="{BB962C8B-B14F-4D97-AF65-F5344CB8AC3E}">
        <p14:creationId xmlns:p14="http://schemas.microsoft.com/office/powerpoint/2010/main" val="1131840842"/>
      </p:ext>
    </p:extLst>
  </p:cSld>
  <p:clrMapOvr>
    <a:masterClrMapping/>
  </p:clrMapOvr>
</p:sld>
</file>

<file path=ppt/theme/theme1.xml><?xml version="1.0" encoding="utf-8"?>
<a:theme xmlns:a="http://schemas.openxmlformats.org/drawingml/2006/main" name="Cover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6E7A2F95-8354-4A84-AD14-741D8C1A3256}" vid="{F07086EA-200F-4935-AEC0-5ABD67D9F088}"/>
    </a:ext>
  </a:extLst>
</a:theme>
</file>

<file path=ppt/theme/theme2.xml><?xml version="1.0" encoding="utf-8"?>
<a:theme xmlns:a="http://schemas.openxmlformats.org/drawingml/2006/main" name="Section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6E7A2F95-8354-4A84-AD14-741D8C1A3256}" vid="{2107DBF3-E76A-488E-B7CA-669DBA45C5D1}"/>
    </a:ext>
  </a:extLst>
</a:theme>
</file>

<file path=ppt/theme/theme3.xml><?xml version="1.0" encoding="utf-8"?>
<a:theme xmlns:a="http://schemas.openxmlformats.org/drawingml/2006/main" name="Content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6E7A2F95-8354-4A84-AD14-741D8C1A3256}" vid="{9660336C-C921-493A-BAF4-17D916C9C70B}"/>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6E7A2F95-8354-4A84-AD14-741D8C1A3256}" vid="{8A002C08-92B0-4141-BC28-251598DD8C8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F3F75EA7B3AD4B8038A50A917172E9" ma:contentTypeVersion="3" ma:contentTypeDescription="Create a new document." ma:contentTypeScope="" ma:versionID="f87b83b0de396a011826bb83eb88fd7f">
  <xsd:schema xmlns:xsd="http://www.w3.org/2001/XMLSchema" xmlns:xs="http://www.w3.org/2001/XMLSchema" xmlns:p="http://schemas.microsoft.com/office/2006/metadata/properties" xmlns:ns1="http://schemas.microsoft.com/sharepoint/v3" xmlns:ns2="e9590d4a-ba4e-4ef2-a2a2-932cf7910ab6" targetNamespace="http://schemas.microsoft.com/office/2006/metadata/properties" ma:root="true" ma:fieldsID="6f5ac23abffbe0295292b2a9978dbc8e" ns1:_="" ns2:_="">
    <xsd:import namespace="http://schemas.microsoft.com/sharepoint/v3"/>
    <xsd:import namespace="e9590d4a-ba4e-4ef2-a2a2-932cf7910ab6"/>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590d4a-ba4e-4ef2-a2a2-932cf7910ab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C9A1CAF7-B87E-4AFE-98EB-FDEA6A920B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9590d4a-ba4e-4ef2-a2a2-932cf7910a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73712F-8FAF-4E78-8CC0-FB8B33919E50}">
  <ds:schemaRefs>
    <ds:schemaRef ds:uri="http://schemas.microsoft.com/sharepoint/v3/contenttype/forms"/>
  </ds:schemaRefs>
</ds:datastoreItem>
</file>

<file path=customXml/itemProps3.xml><?xml version="1.0" encoding="utf-8"?>
<ds:datastoreItem xmlns:ds="http://schemas.openxmlformats.org/officeDocument/2006/customXml" ds:itemID="{B3F86441-E60D-4495-9820-50FFC7B27329}">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e9590d4a-ba4e-4ef2-a2a2-932cf7910ab6"/>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NYS PowerPoint - Health &amp; Human Services - OMH</Template>
  <TotalTime>129427</TotalTime>
  <Words>2400</Words>
  <Application>Microsoft Office PowerPoint</Application>
  <PresentationFormat>On-screen Show (16:9)</PresentationFormat>
  <Paragraphs>227</Paragraphs>
  <Slides>33</Slides>
  <Notes>30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33</vt:i4>
      </vt:variant>
    </vt:vector>
  </HeadingPairs>
  <TitlesOfParts>
    <vt:vector size="40" baseType="lpstr">
      <vt:lpstr>Arial</vt:lpstr>
      <vt:lpstr>Calibri</vt:lpstr>
      <vt:lpstr>Wingdings 3</vt:lpstr>
      <vt:lpstr>Cover Master</vt:lpstr>
      <vt:lpstr>Section Master</vt:lpstr>
      <vt:lpstr>Content Master</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NYS OMH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Kristen LeClaire</dc:creator>
  <cp:lastModifiedBy>Gottehrer, Tom G (OMH)</cp:lastModifiedBy>
  <cp:revision>138</cp:revision>
  <dcterms:created xsi:type="dcterms:W3CDTF">2015-01-30T21:44:40Z</dcterms:created>
  <dcterms:modified xsi:type="dcterms:W3CDTF">2024-05-13T16:08:10Z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0x010100EFF3F75EA7B3AD4B8038A50A917172E9</vt:lpwstr>
  </property>
  <property fmtid="{D5CDD505-2E9C-101B-9397-08002B2CF9AE}" pid="3" name="_dlc_DocIdItemGuid">
    <vt:lpwstr>ca9961fb-b674-4d44-a9bd-b70273dca2c5</vt:lpwstr>
  </property>
  <property fmtid="{D5CDD505-2E9C-101B-9397-08002B2CF9AE}" pid="4" name="Order">
    <vt:r8>100</vt:r8>
  </property>
</Properties>
</file>