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7"/>
  </p:notesMasterIdLst>
  <p:sldIdLst>
    <p:sldId id="283" r:id="rId2"/>
    <p:sldId id="284" r:id="rId3"/>
    <p:sldId id="260" r:id="rId4"/>
    <p:sldId id="261" r:id="rId5"/>
    <p:sldId id="262" r:id="rId6"/>
    <p:sldId id="263" r:id="rId7"/>
    <p:sldId id="264" r:id="rId8"/>
    <p:sldId id="286" r:id="rId9"/>
    <p:sldId id="265" r:id="rId10"/>
    <p:sldId id="266" r:id="rId11"/>
    <p:sldId id="267" r:id="rId12"/>
    <p:sldId id="268" r:id="rId13"/>
    <p:sldId id="271" r:id="rId14"/>
    <p:sldId id="272" r:id="rId15"/>
    <p:sldId id="270" r:id="rId16"/>
    <p:sldId id="287" r:id="rId17"/>
    <p:sldId id="273" r:id="rId18"/>
    <p:sldId id="288" r:id="rId19"/>
    <p:sldId id="282" r:id="rId20"/>
    <p:sldId id="289" r:id="rId21"/>
    <p:sldId id="275" r:id="rId22"/>
    <p:sldId id="276" r:id="rId23"/>
    <p:sldId id="278" r:id="rId24"/>
    <p:sldId id="279" r:id="rId25"/>
    <p:sldId id="281" r:id="rId26"/>
  </p:sldIdLst>
  <p:sldSz cx="9144000" cy="5143500" type="screen16x9"/>
  <p:notesSz cx="7010400" cy="9296400"/>
  <p:custDataLst>
    <p:tags r:id="rId2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64">
          <p15:clr>
            <a:srgbClr val="A4A3A4"/>
          </p15:clr>
        </p15:guide>
        <p15:guide id="2" orient="horz" pos="276">
          <p15:clr>
            <a:srgbClr val="A4A3A4"/>
          </p15:clr>
        </p15:guide>
        <p15:guide id="3" pos="288">
          <p15:clr>
            <a:srgbClr val="A4A3A4"/>
          </p15:clr>
        </p15:guide>
        <p15:guide id="4" pos="54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lle Thorning" initials="HT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0C04"/>
    <a:srgbClr val="003D79"/>
    <a:srgbClr val="333399"/>
    <a:srgbClr val="FB7F79"/>
    <a:srgbClr val="BEE395"/>
    <a:srgbClr val="FB837D"/>
    <a:srgbClr val="F94E45"/>
    <a:srgbClr val="75DBFF"/>
    <a:srgbClr val="F81308"/>
    <a:srgbClr val="FFCF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1" autoAdjust="0"/>
    <p:restoredTop sz="91806" autoAdjust="0"/>
  </p:normalViewPr>
  <p:slideViewPr>
    <p:cSldViewPr>
      <p:cViewPr varScale="1">
        <p:scale>
          <a:sx n="112" d="100"/>
          <a:sy n="112" d="100"/>
        </p:scale>
        <p:origin x="906" y="96"/>
      </p:cViewPr>
      <p:guideLst>
        <p:guide orient="horz" pos="2964"/>
        <p:guide orient="horz" pos="276"/>
        <p:guide pos="288"/>
        <p:guide pos="5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80"/>
    </p:cViewPr>
  </p:sorterViewPr>
  <p:notesViewPr>
    <p:cSldViewPr>
      <p:cViewPr varScale="1">
        <p:scale>
          <a:sx n="59" d="100"/>
          <a:sy n="59" d="100"/>
        </p:scale>
        <p:origin x="-1740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F05B11B-DFA2-814D-B813-77E64FB835D2}" type="datetimeFigureOut">
              <a:rPr lang="en-US" smtClean="0"/>
              <a:pPr/>
              <a:t>4/24/2017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5CD1C26-08B3-4148-9EAA-0E0D18DA97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321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97CC17-1A04-450E-A71A-51D1B890E75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711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D1C26-08B3-4148-9EAA-0E0D18DA97C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573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D1C26-08B3-4148-9EAA-0E0D18DA97C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178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CEEAF-FE60-4FBA-ABD9-4315559F14C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387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CEEAF-FE60-4FBA-ABD9-4315559F14C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31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CEEAF-FE60-4FBA-ABD9-4315559F14C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661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CEEAF-FE60-4FBA-ABD9-4315559F14C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999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CEEAF-FE60-4FBA-ABD9-4315559F14C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9330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D1C26-08B3-4148-9EAA-0E0D18DA97C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841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D1C26-08B3-4148-9EAA-0E0D18DA97C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115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CEEAF-FE60-4FBA-ABD9-4315559F14C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6771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CEEAF-FE60-4FBA-ABD9-4315559F14C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592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D1C26-08B3-4148-9EAA-0E0D18DA97C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2542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CEEAF-FE60-4FBA-ABD9-4315559F14C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484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D1C26-08B3-4148-9EAA-0E0D18DA97C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192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D1C26-08B3-4148-9EAA-0E0D18DA97C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322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CEEAF-FE60-4FBA-ABD9-4315559F14C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7735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D1C26-08B3-4148-9EAA-0E0D18DA97C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3287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CEEAF-FE60-4FBA-ABD9-4315559F14C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8247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D1C26-08B3-4148-9EAA-0E0D18DA97C3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627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657350"/>
            <a:ext cx="7772400" cy="609600"/>
          </a:xfrm>
        </p:spPr>
        <p:txBody>
          <a:bodyPr/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326481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F9F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2pPr>
              <a:defRPr>
                <a:solidFill>
                  <a:srgbClr val="003D79"/>
                </a:solidFill>
              </a:defRPr>
            </a:lvl2pPr>
            <a:lvl3pPr marL="1143000" indent="-228600">
              <a:buFont typeface="Arial"/>
              <a:buChar char="•"/>
              <a:defRPr>
                <a:solidFill>
                  <a:srgbClr val="003D79"/>
                </a:solidFill>
              </a:defRPr>
            </a:lvl3pPr>
            <a:lvl4pPr marL="1600200" indent="-228600">
              <a:buFont typeface="Arial"/>
              <a:buChar char="•"/>
              <a:defRPr>
                <a:solidFill>
                  <a:srgbClr val="003D79"/>
                </a:solidFill>
              </a:defRPr>
            </a:lvl4pPr>
            <a:lvl5pPr marL="2057400" indent="-228600">
              <a:buFont typeface="Arial"/>
              <a:buChar char="•"/>
              <a:defRPr>
                <a:solidFill>
                  <a:srgbClr val="003D79"/>
                </a:solidFill>
              </a:defRPr>
            </a:lvl5pPr>
          </a:lstStyle>
          <a:p>
            <a:pPr lvl="0"/>
            <a:r>
              <a:rPr lang="en-US" dirty="0" smtClean="0"/>
              <a:t>Click to Edit Body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2477691"/>
            <a:ext cx="7772400" cy="1021556"/>
          </a:xfrm>
        </p:spPr>
        <p:txBody>
          <a:bodyPr anchor="t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1352550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 marL="1143000" indent="-228600">
              <a:buFont typeface="Arial"/>
              <a:buChar char="•"/>
              <a:defRPr sz="2000"/>
            </a:lvl3pPr>
            <a:lvl4pPr marL="1600200" indent="-228600">
              <a:buFont typeface="Arial"/>
              <a:buChar char="•"/>
              <a:defRPr sz="1800"/>
            </a:lvl4pPr>
            <a:lvl5pPr marL="2057400" indent="-228600">
              <a:buFont typeface="Arial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 marL="1143000" indent="-228600">
              <a:buFont typeface="Arial"/>
              <a:buChar char="•"/>
              <a:defRPr sz="2000"/>
            </a:lvl3pPr>
            <a:lvl4pPr marL="1600200" indent="-228600">
              <a:buFont typeface="Arial"/>
              <a:buChar char="•"/>
              <a:defRPr sz="1800"/>
            </a:lvl4pPr>
            <a:lvl5pPr marL="2057400" indent="-228600">
              <a:buFont typeface="Arial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Column A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buFont typeface="Arial"/>
              <a:buChar char="•"/>
              <a:defRPr sz="2400"/>
            </a:lvl1pPr>
            <a:lvl2pPr>
              <a:defRPr sz="2000"/>
            </a:lvl2pPr>
            <a:lvl3pPr marL="1143000" indent="-228600">
              <a:buFont typeface="Arial"/>
              <a:buChar char="•"/>
              <a:defRPr sz="1800"/>
            </a:lvl3pPr>
            <a:lvl4pPr marL="1600200" indent="-228600">
              <a:buFont typeface="Arial"/>
              <a:buChar char="•"/>
              <a:defRPr sz="1600"/>
            </a:lvl4pPr>
            <a:lvl5pPr marL="2057400" indent="-228600">
              <a:buFont typeface="Arial"/>
              <a:buChar char="•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Column A 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 marL="1143000" indent="-228600">
              <a:buFont typeface="Arial"/>
              <a:buChar char="•"/>
              <a:defRPr sz="1800"/>
            </a:lvl3pPr>
            <a:lvl4pPr marL="1600200" indent="-228600">
              <a:buFont typeface="Arial"/>
              <a:buChar char="•"/>
              <a:defRPr sz="1600"/>
            </a:lvl4pPr>
            <a:lvl5pPr marL="2057400" indent="-228600">
              <a:buFont typeface="Arial"/>
              <a:buChar char="•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Body Text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438150"/>
            <a:ext cx="70866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505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Body Text</a:t>
            </a:r>
          </a:p>
        </p:txBody>
      </p:sp>
      <p:pic>
        <p:nvPicPr>
          <p:cNvPr id="3" name="Picture 2" descr="CPI vertical logo.png"/>
          <p:cNvPicPr>
            <a:picLocks noChangeAspect="1"/>
          </p:cNvPicPr>
          <p:nvPr userDrawn="1"/>
        </p:nvPicPr>
        <p:blipFill rotWithShape="1">
          <a:blip r:embed="rId11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3" t="-1842" r="25357" b="34993"/>
          <a:stretch/>
        </p:blipFill>
        <p:spPr>
          <a:xfrm>
            <a:off x="304800" y="285750"/>
            <a:ext cx="762000" cy="777965"/>
          </a:xfrm>
          <a:prstGeom prst="rect">
            <a:avLst/>
          </a:prstGeom>
        </p:spPr>
      </p:pic>
      <p:pic>
        <p:nvPicPr>
          <p:cNvPr id="5" name="Picture 4" descr="CPI horizontal logo.png"/>
          <p:cNvPicPr>
            <a:picLocks noChangeAspect="1"/>
          </p:cNvPicPr>
          <p:nvPr userDrawn="1"/>
        </p:nvPicPr>
        <p:blipFill rotWithShape="1">
          <a:blip r:embed="rId12" cstate="print">
            <a:alphaModFix amt="4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4" b="63668"/>
          <a:stretch/>
        </p:blipFill>
        <p:spPr>
          <a:xfrm>
            <a:off x="3200400" y="4781550"/>
            <a:ext cx="2703068" cy="2430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8C0C04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C0C04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C0C04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C0C04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C0C04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C0C04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C0C04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C0C04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C0C04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800" baseline="0">
          <a:solidFill>
            <a:srgbClr val="003D79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rgbClr val="A3A60F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2400">
          <a:solidFill>
            <a:srgbClr val="FDBA3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Rebecca.Briney@omh.ny.gov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Natalie.Bowen@omh.ny.gov" TargetMode="External"/><Relationship Id="rId5" Type="http://schemas.openxmlformats.org/officeDocument/2006/relationships/hyperlink" Target="mailto:Tom.Gottehrer@omh.ny.gov" TargetMode="External"/><Relationship Id="rId4" Type="http://schemas.openxmlformats.org/officeDocument/2006/relationships/hyperlink" Target="mailto:Nancy.Pepe@omh.ny.gov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Paul.Iappini@omh.ny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uane.Hall@omh.ny.gov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Zinnat.Rahman@omh.ny.gov" TargetMode="External"/><Relationship Id="rId2" Type="http://schemas.openxmlformats.org/officeDocument/2006/relationships/hyperlink" Target="mailto:Elizabeth.Haley@omh.ny.go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herie.Seidewand@omh.ny.gov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my.omh.ny.gov/bi/aot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Kendra’s Law:  </a:t>
            </a:r>
            <a:br>
              <a:rPr lang="en-US" dirty="0" smtClean="0"/>
            </a:br>
            <a:r>
              <a:rPr lang="en-US" dirty="0" smtClean="0"/>
              <a:t>A Fresh Look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9750"/>
            <a:ext cx="8229600" cy="2895600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r>
              <a:rPr lang="en-US" dirty="0"/>
              <a:t>Rebecca Briney, LMSW</a:t>
            </a:r>
          </a:p>
          <a:p>
            <a:pPr algn="ctr"/>
            <a:r>
              <a:rPr lang="en-US" dirty="0" smtClean="0"/>
              <a:t>Lisa </a:t>
            </a:r>
            <a:r>
              <a:rPr lang="en-US" dirty="0"/>
              <a:t>Dixon, M.D., M.P.H.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04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869" y="459632"/>
            <a:ext cx="7772400" cy="1102519"/>
          </a:xfrm>
        </p:spPr>
        <p:txBody>
          <a:bodyPr/>
          <a:lstStyle/>
          <a:p>
            <a:r>
              <a:rPr lang="en-US" sz="4800" dirty="0" smtClean="0"/>
              <a:t>Disclosures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46696"/>
            <a:ext cx="6400800" cy="2382404"/>
          </a:xfrm>
        </p:spPr>
        <p:txBody>
          <a:bodyPr/>
          <a:lstStyle/>
          <a:p>
            <a:pPr algn="l"/>
            <a:r>
              <a:rPr lang="en-US" sz="2000" dirty="0" smtClean="0"/>
              <a:t>Presenter Name(s): </a:t>
            </a:r>
            <a:r>
              <a:rPr lang="en-US" sz="2000" dirty="0"/>
              <a:t>Rebecca Briney, </a:t>
            </a:r>
            <a:r>
              <a:rPr lang="en-US" sz="2000" dirty="0" smtClean="0"/>
              <a:t>LMSW and </a:t>
            </a:r>
            <a:endParaRPr lang="en-US" sz="2000" dirty="0"/>
          </a:p>
          <a:p>
            <a:pPr algn="l"/>
            <a:r>
              <a:rPr lang="en-US" sz="2000" dirty="0" smtClean="0"/>
              <a:t>Lisa Dixon, MD, MPH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 smtClean="0"/>
              <a:t>These planners and presenters do not have any financial arrangements or affiliations with any commercial entities whose product, research, or services may be discussed in these materials. </a:t>
            </a:r>
          </a:p>
        </p:txBody>
      </p:sp>
    </p:spTree>
    <p:extLst>
      <p:ext uri="{BB962C8B-B14F-4D97-AF65-F5344CB8AC3E}">
        <p14:creationId xmlns:p14="http://schemas.microsoft.com/office/powerpoint/2010/main" val="134999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To specify the regional and statewide leadership and standard communication paths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To highlight SAFE Act updates to AOT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To highlight issues and challenges related to the AOT timeline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To highlight some clinical perspectives on AOT orders and implementation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6335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800000"/>
                </a:solidFill>
              </a:rPr>
              <a:t>To specify the regional and statewide leadership and standard communication paths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To highlight SAFE Act updates to AOT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To highlight issues and challenges related to the AOT timeline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To highlight some clinical perspectives on AOT orders and implementation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6986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OMH Staff – Albany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Rebecca Briney – Statewide Director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hlinkClick r:id="rId3"/>
              </a:rPr>
              <a:t> Rebecca.Briney@omh.ny.gov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Nancy Pepe – Counsel for AOT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>
                <a:hlinkClick r:id="rId4"/>
              </a:rPr>
              <a:t>Nancy.Pepe@omh.ny.gov</a:t>
            </a:r>
            <a:endParaRPr lang="en-US" dirty="0" smtClean="0"/>
          </a:p>
          <a:p>
            <a:pPr marL="402908" lvl="1" indent="0">
              <a:buNone/>
            </a:pPr>
            <a:endParaRPr lang="en-US" dirty="0" smtClean="0"/>
          </a:p>
          <a:p>
            <a:r>
              <a:rPr lang="en-US" dirty="0" smtClean="0"/>
              <a:t>Tom Gottehrer – Program Specialist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	</a:t>
            </a:r>
            <a:r>
              <a:rPr lang="en-US" dirty="0" smtClean="0">
                <a:hlinkClick r:id="rId5"/>
              </a:rPr>
              <a:t>Tom.Gottehrer@omh.ny.gov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Natalie Bowen– Administrative Support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smtClean="0">
                <a:hlinkClick r:id="rId6"/>
              </a:rPr>
              <a:t>Natalie.Bowen@omh.ny.gov</a:t>
            </a:r>
            <a:r>
              <a:rPr lang="en-US" dirty="0" smtClean="0"/>
              <a:t> </a:t>
            </a:r>
          </a:p>
          <a:p>
            <a:pPr marL="402908" lvl="1" indent="0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Ø"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1452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Contact Info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OMH Central Office AOT team </a:t>
            </a:r>
          </a:p>
          <a:p>
            <a:pPr algn="ctr">
              <a:buNone/>
            </a:pPr>
            <a:r>
              <a:rPr lang="en-US" sz="2400" dirty="0" smtClean="0"/>
              <a:t>	518-402-4233</a:t>
            </a:r>
          </a:p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2400" dirty="0" smtClean="0"/>
              <a:t>	NYS OMH</a:t>
            </a:r>
          </a:p>
          <a:p>
            <a:pPr algn="ctr">
              <a:buNone/>
            </a:pPr>
            <a:r>
              <a:rPr lang="en-US" sz="2400" dirty="0" smtClean="0"/>
              <a:t>	44 Holland Ave. </a:t>
            </a:r>
          </a:p>
          <a:p>
            <a:pPr algn="ctr">
              <a:buNone/>
            </a:pPr>
            <a:r>
              <a:rPr lang="en-US" sz="2400" dirty="0" smtClean="0"/>
              <a:t>	7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Floor</a:t>
            </a:r>
          </a:p>
          <a:p>
            <a:pPr algn="ctr">
              <a:buNone/>
            </a:pPr>
            <a:r>
              <a:rPr lang="en-US" sz="2400" dirty="0" smtClean="0"/>
              <a:t>	Albany, NY 12229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1297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Statewide AOT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AOT Regional Coordinators appointed by the Commissioner at each of OMH’s five field offices.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NYC – Paul Iappini  - 212-330-6376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hlinkClick r:id="rId3"/>
              </a:rPr>
              <a:t>Paul.Iappini@omh.ny</a:t>
            </a: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Central NY – Duane Hall – 315-426-3948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hlinkClick r:id="rId4"/>
              </a:rPr>
              <a:t>Duane.Hall@omh.ny.gov</a:t>
            </a:r>
            <a:endParaRPr lang="en-US" sz="2000" dirty="0"/>
          </a:p>
          <a:p>
            <a:pPr marL="402908" lvl="1" indent="0">
              <a:buNone/>
            </a:pPr>
            <a:endParaRPr lang="en-US" sz="1500" dirty="0"/>
          </a:p>
          <a:p>
            <a:pPr lvl="1"/>
            <a:endParaRPr lang="en-US" dirty="0" smtClean="0"/>
          </a:p>
          <a:p>
            <a:pPr lvl="8"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Statewide AOT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Western NY – Elizabeth Haley – 716-533-4080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hlinkClick r:id="rId2"/>
              </a:rPr>
              <a:t>Elizabeth.Haley@omh.ny.gov</a:t>
            </a: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Long Island – </a:t>
            </a:r>
            <a:r>
              <a:rPr lang="en-US" sz="2400" dirty="0" err="1"/>
              <a:t>Zinnat</a:t>
            </a:r>
            <a:r>
              <a:rPr lang="en-US" sz="2400" dirty="0"/>
              <a:t> Rahman - 631-761-2092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hlinkClick r:id="rId3"/>
              </a:rPr>
              <a:t>Zinnat.Rahman@omh.ny.gov</a:t>
            </a: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Hudson River – Cherie Seidewand -  845-454-8229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hlinkClick r:id="rId4"/>
              </a:rPr>
              <a:t>Cherie.Seidewand@omh.ny.gov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058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Statewide OMH AOT Team: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/>
              <a:t>Monthly Video Teleconferences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/>
              <a:t>Quarterly in-person meetings in Albany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In-Person Regional meetings hosted by OMH Regional Coordinators at least annually for county AOT Coordinators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Communication flow in your county with key players?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11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Information Sharing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smtClean="0"/>
              <a:t>	Send court order information via fax to your counties 	AOT secure fax account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Allows county AOT staff to securely send info via a fax, that will be received in email format at the field office receiving end.  Makes paperless filing possible and decreases information security concerns.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9352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Regional Secure AOT Fax Account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2550"/>
            <a:ext cx="8229600" cy="3352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Long Island – 877-849-1068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NYC – 877-468-1530 or 877-849-1063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Central –  </a:t>
            </a:r>
            <a:r>
              <a:rPr lang="en-US" sz="2400" dirty="0"/>
              <a:t>877-838-1829</a:t>
            </a:r>
            <a:endParaRPr lang="en-U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Western – </a:t>
            </a:r>
            <a:r>
              <a:rPr lang="en-US" sz="2400" dirty="0"/>
              <a:t>877-849-1064</a:t>
            </a:r>
            <a:endParaRPr lang="en-U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Hudson – 877-849-1067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403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To specify the regional and statewide leadership and standard communication paths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8C0C04"/>
                </a:solidFill>
              </a:rPr>
              <a:t>To highlight SAFE Act updates to AOT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To highlight issues and challenges related to the AOT timeline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To highlight some clinical perspectives on AOT orders and implementation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9820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SAFE Act – Effective 3/16/13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Length of the order – “up to one year” (9.60(j</a:t>
            </a:r>
            <a:r>
              <a:rPr lang="en-US" sz="2400" dirty="0"/>
              <a:t>)(2</a:t>
            </a:r>
            <a:r>
              <a:rPr lang="en-US" sz="2400" dirty="0" smtClean="0"/>
              <a:t>))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Transfers across counties</a:t>
            </a:r>
            <a:r>
              <a:rPr lang="en-US" sz="2400" dirty="0"/>
              <a:t> </a:t>
            </a:r>
            <a:r>
              <a:rPr lang="en-US" sz="2400" dirty="0" smtClean="0"/>
              <a:t>(9.48(2</a:t>
            </a:r>
            <a:r>
              <a:rPr lang="en-US" sz="2400" dirty="0"/>
              <a:t>)(c</a:t>
            </a:r>
            <a:r>
              <a:rPr lang="en-US" sz="2400" dirty="0" smtClean="0"/>
              <a:t>))</a:t>
            </a:r>
            <a:endParaRPr lang="en-US" sz="2400" dirty="0"/>
          </a:p>
          <a:p>
            <a:pPr marL="0" indent="0"/>
            <a:endParaRPr lang="en-U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Individuals returning to the community from CNYPC inpatient units</a:t>
            </a:r>
          </a:p>
        </p:txBody>
      </p:sp>
    </p:spTree>
    <p:extLst>
      <p:ext uri="{BB962C8B-B14F-4D97-AF65-F5344CB8AC3E}">
        <p14:creationId xmlns:p14="http://schemas.microsoft.com/office/powerpoint/2010/main" val="85122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 Act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smtClean="0"/>
              <a:t>Formalized DCS role in evaluating the need for AOT orders to be renewed (9.60(k</a:t>
            </a:r>
            <a:r>
              <a:rPr lang="en-US" sz="2600" dirty="0"/>
              <a:t>)(1</a:t>
            </a:r>
            <a:r>
              <a:rPr lang="en-US" sz="2600" dirty="0" smtClean="0"/>
              <a:t>))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smtClean="0"/>
              <a:t>Petitions can be filed even when a client can’t be located </a:t>
            </a:r>
            <a:r>
              <a:rPr lang="en-US" sz="2600" dirty="0"/>
              <a:t>(9.60(k)(1))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smtClean="0"/>
              <a:t>Orders remain in effect while renewals are pending (9.60(k</a:t>
            </a:r>
            <a:r>
              <a:rPr lang="en-US" sz="2600" dirty="0"/>
              <a:t>)(2</a:t>
            </a:r>
            <a:r>
              <a:rPr lang="en-US" sz="2600" dirty="0" smtClean="0"/>
              <a:t>))</a:t>
            </a:r>
            <a:endParaRPr lang="en-US" sz="2600" dirty="0"/>
          </a:p>
          <a:p>
            <a:pPr marL="0" indent="0"/>
            <a:r>
              <a:rPr lang="en-US" sz="2600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02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32766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To specify the regional and statewide leadership and standard communication paths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To highlight SAFE Act updates to AOT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8C0C04"/>
                </a:solidFill>
              </a:rPr>
              <a:t>To highlight issues and challenges related to the AOT </a:t>
            </a:r>
            <a:r>
              <a:rPr lang="en-US" sz="2400" dirty="0" smtClean="0">
                <a:solidFill>
                  <a:srgbClr val="8C0C04"/>
                </a:solidFill>
              </a:rPr>
              <a:t>timeline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8C0C04"/>
                </a:solidFill>
              </a:rPr>
              <a:t>To highlight some clinical perspectives on AOT orders and implementation</a:t>
            </a:r>
            <a:endParaRPr lang="en-US" sz="2400" dirty="0">
              <a:solidFill>
                <a:srgbClr val="8C0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75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AOT Time Lines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1"/>
            <a:ext cx="8229600" cy="3733800"/>
          </a:xfrm>
        </p:spPr>
        <p:txBody>
          <a:bodyPr/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Hearings need to be scheduled within 3 days of filing of petition or renewal (9.60(h)(1))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Repeated adjournments and delays compromise implementation of </a:t>
            </a:r>
            <a:r>
              <a:rPr lang="en-US" sz="2400" dirty="0" smtClean="0"/>
              <a:t>order </a:t>
            </a:r>
            <a:r>
              <a:rPr lang="en-US" sz="2400" dirty="0"/>
              <a:t>(9.60(h)(1</a:t>
            </a:r>
            <a:r>
              <a:rPr lang="en-US" sz="2400" dirty="0" smtClean="0"/>
              <a:t>))</a:t>
            </a:r>
            <a:endParaRPr lang="en-US" sz="2400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Serving signed final orders to the DCS enables them to meet their statutory responsibilities (9.60(j)(6)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Routine court schedule and routine staff for AOT can help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334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14350"/>
            <a:ext cx="7086600" cy="361950"/>
          </a:xfrm>
        </p:spPr>
        <p:txBody>
          <a:bodyPr/>
          <a:lstStyle/>
          <a:p>
            <a:r>
              <a:rPr lang="en-US" dirty="0" smtClean="0"/>
              <a:t>Renewing an Order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81150"/>
            <a:ext cx="8229600" cy="312419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Examining physician makes a clinical determination regarding whether to renew the AOT order</a:t>
            </a:r>
          </a:p>
          <a:p>
            <a:pPr marL="0" indent="0">
              <a:spcBef>
                <a:spcPts val="0"/>
              </a:spcBef>
            </a:pPr>
            <a:endParaRPr lang="en-US" sz="2400" dirty="0" smtClean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Renewal of order does NOT require that the individual meet either the 36 m or 48 m criteria regarding previous hospitalization or acts of violence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300" dirty="0" smtClean="0"/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73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Renewing an Order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51"/>
            <a:ext cx="8229600" cy="3581400"/>
          </a:xfrm>
        </p:spPr>
        <p:txBody>
          <a:bodyPr/>
          <a:lstStyle/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Nota Bene: Timing is key. DCS must apply to renew order within 30 days of termination of order. If that does not happen, </a:t>
            </a:r>
            <a:r>
              <a:rPr lang="en-US" sz="2400" dirty="0" smtClean="0"/>
              <a:t>and the order is allowed to expire, the next order is no longer considered a renewal, but rather an initial petition, and the </a:t>
            </a:r>
            <a:r>
              <a:rPr lang="en-US" sz="2400" dirty="0"/>
              <a:t>criteria regarding violence and hospitalization DO apply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kern="1200" dirty="0"/>
              <a:t>The order can continue to be renewed as long as the individual continues to meet all of the other criteria and </a:t>
            </a:r>
            <a:r>
              <a:rPr lang="en-US" sz="2400" kern="1200" dirty="0" smtClean="0"/>
              <a:t>it </a:t>
            </a:r>
            <a:r>
              <a:rPr lang="en-US" sz="2400" kern="1200" dirty="0"/>
              <a:t>is clinically determined that (s)he is </a:t>
            </a:r>
            <a:r>
              <a:rPr lang="en-US" sz="2400" u="sng" kern="1200" dirty="0"/>
              <a:t>likely to benefit </a:t>
            </a:r>
            <a:r>
              <a:rPr lang="en-US" sz="2400" kern="1200" dirty="0"/>
              <a:t>from the order 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542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Renewing an </a:t>
            </a:r>
            <a:r>
              <a:rPr lang="en-US" dirty="0" smtClean="0"/>
              <a:t>Order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09" y="1428750"/>
            <a:ext cx="8763000" cy="320039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200" dirty="0"/>
              <a:t>Criteria for renewal of order does NOT require an episode of noncompliance or </a:t>
            </a:r>
            <a:r>
              <a:rPr lang="en-US" sz="2200" dirty="0" smtClean="0"/>
              <a:t>the initiation of </a:t>
            </a:r>
            <a:r>
              <a:rPr lang="en-US" sz="2200" dirty="0"/>
              <a:t>a removal </a:t>
            </a:r>
            <a:r>
              <a:rPr lang="en-US" sz="2200" dirty="0" smtClean="0"/>
              <a:t>order</a:t>
            </a:r>
          </a:p>
          <a:p>
            <a:pPr marL="0" indent="0"/>
            <a:endParaRPr lang="en-US" sz="22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 smtClean="0"/>
              <a:t>Examining </a:t>
            </a:r>
            <a:r>
              <a:rPr lang="en-US" sz="2200" dirty="0"/>
              <a:t>physician makes a clinical determination and </a:t>
            </a:r>
            <a:endParaRPr lang="en-US" sz="2200" dirty="0" smtClean="0"/>
          </a:p>
          <a:p>
            <a:pPr marL="0" indent="0"/>
            <a:r>
              <a:rPr lang="en-US" sz="2200" dirty="0" smtClean="0"/>
              <a:t>     considers </a:t>
            </a:r>
            <a:r>
              <a:rPr lang="en-US" sz="2200" dirty="0"/>
              <a:t>level of risk associated with past </a:t>
            </a:r>
            <a:r>
              <a:rPr lang="en-US" sz="2200" dirty="0" smtClean="0"/>
              <a:t>behaviors</a:t>
            </a:r>
            <a:r>
              <a:rPr lang="en-US" sz="2200" dirty="0"/>
              <a:t> </a:t>
            </a:r>
            <a:endParaRPr lang="en-US" sz="2200" dirty="0" smtClean="0"/>
          </a:p>
          <a:p>
            <a:pPr marL="0" indent="0"/>
            <a:r>
              <a:rPr lang="en-US" sz="2200" dirty="0" smtClean="0"/>
              <a:t>     (9.60</a:t>
            </a:r>
            <a:r>
              <a:rPr lang="en-US" sz="2200" dirty="0"/>
              <a:t>(c</a:t>
            </a:r>
            <a:r>
              <a:rPr lang="en-US" sz="2200" dirty="0" smtClean="0"/>
              <a:t>)(3))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88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Renewing an Order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In assessing likelihood of benefit, clinician must consider a range of issues including awareness and appreciation of illness, impact of “order” on behavior, and other supports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kern="1200" dirty="0"/>
              <a:t>The length of the order requested takes into account the treatment team’s experience with that individual and the expectation of what will occur in the timeframe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931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AOT Is Not the Same As 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51"/>
            <a:ext cx="8229600" cy="3581400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AOT = Assisted  Outpatient Treatment </a:t>
            </a:r>
            <a:endParaRPr lang="en-US" dirty="0"/>
          </a:p>
          <a:p>
            <a:pPr marL="857250" lvl="1" indent="-4572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/>
              <a:t>C</a:t>
            </a:r>
            <a:r>
              <a:rPr lang="en-US" dirty="0" smtClean="0"/>
              <a:t>ounty operated referral and monitoring program that does not provide direct treatment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ACT = Assertive Community Treatment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An evidence based practice in which a community based treatment team that provides care management, psychiatry and clinical services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Many, BUT NOT ALL, AOT clients receive ACT services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Many, BUT NOT ALL, ACT clients are on AOT orders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37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AOT Process: Challenges for Psychiatrists Providing Testimony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32766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Systemically, overall shortage of psychiatrists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Time for court appearances very precious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Problematic impact of inability to coordinate court schedule with physician’s availability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Nobody can stand in for psychiatrist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Physicians will routinely obtain and utilize information in the clinical record           </a:t>
            </a:r>
          </a:p>
        </p:txBody>
      </p:sp>
    </p:spTree>
    <p:extLst>
      <p:ext uri="{BB962C8B-B14F-4D97-AF65-F5344CB8AC3E}">
        <p14:creationId xmlns:p14="http://schemas.microsoft.com/office/powerpoint/2010/main" val="409777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Clinical Perspectives: Consideration of Injectable Mediations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4950"/>
            <a:ext cx="8229600" cy="32004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Disorders experienced by people with AOT orders have a range of evidence-based medication treatments, e.g., psychosis, depression, mania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Most people have difficulty with adherence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Long acting medications (sometimes injectable) can help people remain adherent in a number of disorders 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Case examples</a:t>
            </a:r>
          </a:p>
        </p:txBody>
      </p:sp>
    </p:spTree>
    <p:extLst>
      <p:ext uri="{BB962C8B-B14F-4D97-AF65-F5344CB8AC3E}">
        <p14:creationId xmlns:p14="http://schemas.microsoft.com/office/powerpoint/2010/main" val="157029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0"/>
            <a:ext cx="7467600" cy="361950"/>
          </a:xfrm>
        </p:spPr>
        <p:txBody>
          <a:bodyPr/>
          <a:lstStyle/>
          <a:p>
            <a:r>
              <a:rPr lang="en-US" sz="3200" dirty="0" smtClean="0"/>
              <a:t>AOT “Manual” – Online Resources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OMH AOT portal has been updated</a:t>
            </a:r>
          </a:p>
          <a:p>
            <a:pPr lvl="1"/>
            <a:r>
              <a:rPr lang="en-US" sz="2000" dirty="0" smtClean="0">
                <a:hlinkClick r:id="rId3"/>
              </a:rPr>
              <a:t>https://my.omh.ny.gov/bi/aot</a:t>
            </a:r>
            <a:r>
              <a:rPr lang="en-US" sz="2000" dirty="0" smtClean="0"/>
              <a:t>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State and County Contact info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Safe Act updates including AOT forms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Guidance tab added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 smtClean="0"/>
              <a:t>Transfers across counties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 smtClean="0"/>
              <a:t>AOT Care Management – Health Home Plus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 smtClean="0"/>
              <a:t>Reporting Requirements </a:t>
            </a:r>
          </a:p>
          <a:p>
            <a:pPr marL="658368" lvl="2" indent="0"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94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Conclusion/Summary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9750"/>
            <a:ext cx="8229600" cy="2895600"/>
          </a:xfrm>
        </p:spPr>
        <p:txBody>
          <a:bodyPr/>
          <a:lstStyle/>
          <a:p>
            <a:r>
              <a:rPr lang="en-US" sz="2400" dirty="0" smtClean="0"/>
              <a:t>	Clinical challenges in implementation of AOT include optimally using the contributions of psychiatry and understanding clinical decision making around AOT renewal decisions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592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62&quot;&gt;&lt;property id=&quot;20148&quot; value=&quot;5&quot;/&gt;&lt;property id=&quot;20300&quot; value=&quot;Slide 1 - &amp;quot;Title of slide&amp;quot;&quot;/&gt;&lt;property id=&quot;20307&quot; value=&quot;257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CPI Slide Template 2015 v1 (REG)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4989</TotalTime>
  <Words>979</Words>
  <Application>Microsoft Office PowerPoint</Application>
  <PresentationFormat>On-screen Show (16:9)</PresentationFormat>
  <Paragraphs>167</Paragraphs>
  <Slides>25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Wingdings</vt:lpstr>
      <vt:lpstr>CPI Slide Template 2015 v1 (REG)</vt:lpstr>
      <vt:lpstr>     Kendra’s Law:   A Fresh Look  </vt:lpstr>
      <vt:lpstr>Disclosures </vt:lpstr>
      <vt:lpstr>Objectives</vt:lpstr>
      <vt:lpstr>Objectives</vt:lpstr>
      <vt:lpstr>New OMH Staff – Albany</vt:lpstr>
      <vt:lpstr>Additional Contact Info </vt:lpstr>
      <vt:lpstr>Statewide AOT Team</vt:lpstr>
      <vt:lpstr>Statewide AOT Team</vt:lpstr>
      <vt:lpstr>Communication Flow</vt:lpstr>
      <vt:lpstr>Communication Flow</vt:lpstr>
      <vt:lpstr>Regional Secure AOT Fax Account Numbers</vt:lpstr>
      <vt:lpstr>Objectives</vt:lpstr>
      <vt:lpstr>SAFE Act – Effective 3/16/13 </vt:lpstr>
      <vt:lpstr>Safe Act </vt:lpstr>
      <vt:lpstr>Objectives</vt:lpstr>
      <vt:lpstr>AOT Time Lines </vt:lpstr>
      <vt:lpstr>Renewing an Order </vt:lpstr>
      <vt:lpstr>Renewing an Order </vt:lpstr>
      <vt:lpstr>Renewing an Order </vt:lpstr>
      <vt:lpstr>Renewing an Order </vt:lpstr>
      <vt:lpstr>AOT Is Not the Same As ACT</vt:lpstr>
      <vt:lpstr>The AOT Process: Challenges for Psychiatrists Providing Testimony</vt:lpstr>
      <vt:lpstr>Clinical Perspectives: Consideration of Injectable Mediations</vt:lpstr>
      <vt:lpstr>AOT “Manual” – Online Resources </vt:lpstr>
      <vt:lpstr>Conclusion/Summary</vt:lpstr>
    </vt:vector>
  </TitlesOfParts>
  <Company>NYS OMH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slide</dc:title>
  <dc:creator>Erlich, Matthew (OMH)</dc:creator>
  <cp:lastModifiedBy>Tom Gottehrer</cp:lastModifiedBy>
  <cp:revision>708</cp:revision>
  <cp:lastPrinted>2015-10-21T16:38:47Z</cp:lastPrinted>
  <dcterms:created xsi:type="dcterms:W3CDTF">2012-05-11T16:58:21Z</dcterms:created>
  <dcterms:modified xsi:type="dcterms:W3CDTF">2017-04-24T17:38:06Z</dcterms:modified>
</cp:coreProperties>
</file>